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318" r:id="rId5"/>
    <p:sldId id="353" r:id="rId6"/>
    <p:sldId id="350" r:id="rId7"/>
    <p:sldId id="330" r:id="rId8"/>
    <p:sldId id="372" r:id="rId9"/>
    <p:sldId id="367" r:id="rId10"/>
    <p:sldId id="312" r:id="rId11"/>
    <p:sldId id="359" r:id="rId12"/>
    <p:sldId id="374" r:id="rId13"/>
    <p:sldId id="366" r:id="rId14"/>
    <p:sldId id="362" r:id="rId15"/>
    <p:sldId id="278" r:id="rId16"/>
    <p:sldId id="380" r:id="rId17"/>
    <p:sldId id="280" r:id="rId18"/>
    <p:sldId id="365" r:id="rId19"/>
    <p:sldId id="388" r:id="rId20"/>
    <p:sldId id="298" r:id="rId21"/>
    <p:sldId id="385" r:id="rId22"/>
    <p:sldId id="386" r:id="rId23"/>
    <p:sldId id="283" r:id="rId24"/>
    <p:sldId id="285" r:id="rId25"/>
    <p:sldId id="376" r:id="rId26"/>
    <p:sldId id="292" r:id="rId27"/>
    <p:sldId id="293" r:id="rId28"/>
    <p:sldId id="294" r:id="rId29"/>
    <p:sldId id="295" r:id="rId30"/>
    <p:sldId id="296" r:id="rId31"/>
    <p:sldId id="3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028"/>
    <a:srgbClr val="63A216"/>
    <a:srgbClr val="5A2781"/>
    <a:srgbClr val="60943C"/>
    <a:srgbClr val="043D63"/>
    <a:srgbClr val="45A216"/>
    <a:srgbClr val="59A018"/>
    <a:srgbClr val="9E5ECE"/>
    <a:srgbClr val="461E64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5BDF-D390-49B2-8D87-5491621D0FB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CE60-B3FC-4979-81A3-77C74F94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82959-C293-42FE-B2D8-A8A4F2D8E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1B81-2517-46B0-A04B-104519EE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D5F3B4-64E5-4C34-A2EB-A7D84B372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66501-85DD-4A2F-AC23-E09AE8732FE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E5BD212-6A5E-46EC-B4C0-11B495321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C4E0879-D22F-4D99-A3EF-85F1CA113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43346F-6F79-4FF2-97E1-5820B36DB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DFDD0-26FA-4E23-BD79-28C0EC8D085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2BFB234-7C3F-4D96-B3A3-0E13D7C7B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0EDCF0E-9519-4846-B601-70AAE1C31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E1E93C04-FD22-499A-ACF7-70764FB9D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DCCDE999-1BD0-419A-8B2E-8A109FE8C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363" y="4475163"/>
            <a:ext cx="6327775" cy="4314825"/>
          </a:xfrm>
        </p:spPr>
        <p:txBody>
          <a:bodyPr/>
          <a:lstStyle/>
          <a:p>
            <a:r>
              <a:rPr lang="en-US" altLang="en-US"/>
              <a:t>American Airlines</a:t>
            </a:r>
            <a:br>
              <a:rPr lang="en-US" altLang="en-US"/>
            </a:br>
            <a:r>
              <a:rPr lang="en-US" altLang="en-US"/>
              <a:t>  Optimal crew scheduling saves $20 million/year</a:t>
            </a:r>
            <a:br>
              <a:rPr lang="en-US" altLang="en-US"/>
            </a:br>
            <a:r>
              <a:rPr lang="en-US" altLang="en-US"/>
              <a:t>   Optimal yield management contributes $500 million per year</a:t>
            </a:r>
          </a:p>
          <a:p>
            <a:r>
              <a:rPr lang="en-US" altLang="en-US"/>
              <a:t>Revenue management saves National Car rental $56 million in one year</a:t>
            </a:r>
          </a:p>
          <a:p>
            <a:r>
              <a:rPr lang="en-US" altLang="en-US"/>
              <a:t>Better truck dispatching at Reynolds Metals improves on-time delivery and reduces annual freight costs by $7 million</a:t>
            </a:r>
          </a:p>
          <a:p>
            <a:r>
              <a:rPr lang="en-US" altLang="en-US"/>
              <a:t>Improved shipment routing saves Yellow freight over $17.3 million/year</a:t>
            </a:r>
          </a:p>
          <a:p>
            <a:r>
              <a:rPr lang="en-US" altLang="en-US"/>
              <a:t>GTE local access capacity expansion saves $30 million per year</a:t>
            </a:r>
          </a:p>
          <a:p>
            <a:r>
              <a:rPr lang="en-US" altLang="en-US"/>
              <a:t>Optimizing its global supply chains saves Digital Equipment over $300 million</a:t>
            </a:r>
          </a:p>
          <a:p>
            <a:r>
              <a:rPr lang="en-US" altLang="en-US"/>
              <a:t>Restructuring North America operations, Proctor and Gamble reduces plants by 20%, saving $200 million/year</a:t>
            </a:r>
          </a:p>
          <a:p>
            <a:r>
              <a:rPr lang="en-US" altLang="en-US"/>
              <a:t>Taha Steel (India) maximizes production in response to power shortages contributing $73 million</a:t>
            </a:r>
          </a:p>
          <a:p>
            <a:r>
              <a:rPr lang="en-US" altLang="en-US"/>
              <a:t>Improved production planning at Sadia (Brazil) saves $50 million over three years</a:t>
            </a:r>
          </a:p>
          <a:p>
            <a:r>
              <a:rPr lang="en-US" altLang="en-US"/>
              <a:t>Production optimization at Harris Corporation improves on-time deliveries from 75% to 90%</a:t>
            </a:r>
          </a:p>
          <a:p>
            <a:r>
              <a:rPr lang="en-US" altLang="en-US"/>
              <a:t>Optimal traffic control of the Hanshin Expressway in Osaka saves 17 million driver hours with benefits of $320 million</a:t>
            </a:r>
          </a:p>
          <a:p>
            <a:r>
              <a:rPr lang="en-US" altLang="en-US"/>
              <a:t>Better scheduling of hydro and thermal generating units saves Southern Company $140 million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6449770-C852-4318-B4E3-E06AF285A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89487" cy="3592513"/>
          </a:xfrm>
          <a:ln w="12700" cap="flat"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ACF1E9A9-EE32-4F4E-A38A-98840FB52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4538"/>
            <a:ext cx="5353050" cy="4314825"/>
          </a:xfrm>
          <a:noFill/>
          <a:ln/>
        </p:spPr>
        <p:txBody>
          <a:bodyPr lIns="97169" tIns="48585" rIns="97169" bIns="48585"/>
          <a:lstStyle/>
          <a:p>
            <a:r>
              <a:rPr lang="en-US" altLang="en-US"/>
              <a:t>Mention Cindy Barnhart’s success at United Airlines:  her fleet routing models are estimated to save United $100,000,000 per year.</a:t>
            </a:r>
          </a:p>
          <a:p>
            <a:r>
              <a:rPr lang="en-US" altLang="en-US"/>
              <a:t>Our solutions have an estimated savings of $25 million per year.</a:t>
            </a:r>
          </a:p>
          <a:p>
            <a:r>
              <a:rPr lang="en-US" altLang="en-US"/>
              <a:t>Mention our work with CSX.</a:t>
            </a:r>
          </a:p>
          <a:p>
            <a:r>
              <a:rPr lang="en-US" altLang="en-US"/>
              <a:t>Mention Interfaces.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4CC879-528D-4547-9368-A27456528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3B786-BD26-426F-BEB1-35A4C099F16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F5C08EE-453B-4D0A-8F0B-C5B6A7F26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3E9DF3B-7C41-412D-9C19-54F8C0FAD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62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4CC879-528D-4547-9368-A27456528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3B786-BD26-426F-BEB1-35A4C099F16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F5C08EE-453B-4D0A-8F0B-C5B6A7F26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3E9DF3B-7C41-412D-9C19-54F8C0FAD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39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829A1C-D7B0-42B9-95B5-06D1B851F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8B24C-A86D-478F-BEDA-4DFE325C781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CB3D1D31-EB76-479C-A70B-8559EBB5C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DFD4FC7-7A3B-450F-A58F-1BAF5D182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1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mistake: mixing up decision variables with *given*</a:t>
            </a:r>
            <a:r>
              <a:rPr lang="en-US" baseline="0" dirty="0"/>
              <a:t> information.  Known constants are called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F28F-D6F0-42D5-9465-920F9627E4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5552-2259-4235-98D6-BA14F811619F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6482492"/>
            <a:ext cx="385391" cy="395416"/>
          </a:xfrm>
        </p:spPr>
        <p:txBody>
          <a:bodyPr/>
          <a:lstStyle>
            <a:lvl1pPr algn="ctr">
              <a:defRPr/>
            </a:lvl1pPr>
          </a:lstStyle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F5EA-DAFF-4544-BAFD-203E722ADDC7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1159-88D3-4BAA-9F49-AA42ED1595D5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1DEE-4B9C-4388-92E5-5A38C2C70FCC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5C6A-542C-4F7A-B846-EE3D512DA6E7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7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94C5-B47B-4BF6-A4A7-9AF8AA6BE6E1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CD53-C093-45AE-AB04-3532C11AFCD4}" type="datetime1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671B-31C6-4B2C-97CD-1B60D2791A68}" type="datetime1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1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3DD8-37C9-40CD-AE4C-0CBC32AB4DFF}" type="datetime1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10D2-0F94-4C0E-AB13-31931C29EAC8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329-A017-43F3-96E5-0A7D7810A3C5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34" y="1253331"/>
            <a:ext cx="8534919" cy="4925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 rot="10800000">
            <a:off x="0" y="7022"/>
            <a:ext cx="9144000" cy="9393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</p:spPr>
        <p:txBody>
          <a:bodyPr wrap="none" lIns="45720" rIns="45720" anchor="ctr"/>
          <a:lstStyle/>
          <a:p>
            <a:pPr eaLnBrk="0" latinLnBrk="0" hangingPunct="0">
              <a:buClr>
                <a:srgbClr val="328030"/>
              </a:buClr>
              <a:buFontTx/>
              <a:buChar char="•"/>
            </a:pPr>
            <a:endParaRPr kumimoji="0" lang="en-GB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rgbClr val="043D6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 rot="10800000">
            <a:off x="0" y="-1"/>
            <a:ext cx="9144000" cy="955963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</p:spPr>
        <p:txBody>
          <a:bodyPr wrap="none" lIns="45720" rIns="45720" anchor="ctr"/>
          <a:lstStyle/>
          <a:p>
            <a:pPr eaLnBrk="0" latinLnBrk="0" hangingPunct="0">
              <a:buClr>
                <a:srgbClr val="328030"/>
              </a:buClr>
              <a:buFontTx/>
              <a:buChar char="•"/>
            </a:pPr>
            <a:endParaRPr kumimoji="0" lang="en-GB" sz="1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442992-3AA3-431F-BDF4-A4BFAD6CF1BE}"/>
              </a:ext>
            </a:extLst>
          </p:cNvPr>
          <p:cNvGrpSpPr/>
          <p:nvPr/>
        </p:nvGrpSpPr>
        <p:grpSpPr>
          <a:xfrm>
            <a:off x="-1" y="133005"/>
            <a:ext cx="9143997" cy="822960"/>
            <a:chOff x="-1" y="133005"/>
            <a:chExt cx="9143997" cy="822960"/>
          </a:xfrm>
        </p:grpSpPr>
        <p:sp>
          <p:nvSpPr>
            <p:cNvPr id="18" name="Line 5"/>
            <p:cNvSpPr>
              <a:spLocks noChangeShapeType="1"/>
            </p:cNvSpPr>
            <p:nvPr userDrawn="1"/>
          </p:nvSpPr>
          <p:spPr bwMode="auto">
            <a:xfrm rot="10800000" flipH="1" flipV="1">
              <a:off x="8382631" y="133005"/>
              <a:ext cx="761365" cy="0"/>
            </a:xfrm>
            <a:prstGeom prst="line">
              <a:avLst/>
            </a:prstGeom>
            <a:noFill/>
            <a:ln w="12700">
              <a:solidFill>
                <a:srgbClr val="043D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6"/>
            <p:cNvSpPr>
              <a:spLocks noChangeShapeType="1"/>
            </p:cNvSpPr>
            <p:nvPr userDrawn="1"/>
          </p:nvSpPr>
          <p:spPr bwMode="auto">
            <a:xfrm rot="10800000" flipH="1" flipV="1">
              <a:off x="-1" y="955965"/>
              <a:ext cx="8008040" cy="0"/>
            </a:xfrm>
            <a:prstGeom prst="line">
              <a:avLst/>
            </a:prstGeom>
            <a:noFill/>
            <a:ln w="12700">
              <a:solidFill>
                <a:srgbClr val="043D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7"/>
            <p:cNvSpPr>
              <a:spLocks noChangeShapeType="1"/>
            </p:cNvSpPr>
            <p:nvPr userDrawn="1"/>
          </p:nvSpPr>
          <p:spPr bwMode="auto">
            <a:xfrm rot="10800000" flipH="1">
              <a:off x="8008039" y="133005"/>
              <a:ext cx="374592" cy="822960"/>
            </a:xfrm>
            <a:prstGeom prst="line">
              <a:avLst/>
            </a:prstGeom>
            <a:noFill/>
            <a:ln w="12700">
              <a:solidFill>
                <a:srgbClr val="043D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77673" y="6557875"/>
            <a:ext cx="247696" cy="24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8494" y="6482492"/>
            <a:ext cx="433074" cy="395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43D63"/>
                </a:solidFill>
              </a:defRPr>
            </a:lvl1pPr>
          </a:lstStyle>
          <a:p>
            <a:fld id="{37725A0F-5DD8-4075-BE25-7B6B55A079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7396" y="6507160"/>
            <a:ext cx="895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47ACCB7D-6009-44EA-B34C-851D43A01858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7341" y="6504028"/>
            <a:ext cx="3920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Image result for university of new haven logo">
            <a:extLst>
              <a:ext uri="{FF2B5EF4-FFF2-40B4-BE49-F238E27FC236}">
                <a16:creationId xmlns:a16="http://schemas.microsoft.com/office/drawing/2014/main" id="{80312952-9AF2-4302-8448-111D45AD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40" y="219125"/>
            <a:ext cx="750257" cy="7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369" y="99368"/>
            <a:ext cx="8189981" cy="85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8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3D6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informs.org/Impact/O.R.-Analytics-Success-Stories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sFWrmpXPVJ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rsociety.com/" TargetMode="External"/><Relationship Id="rId2" Type="http://schemas.openxmlformats.org/officeDocument/2006/relationships/hyperlink" Target="https://www.inform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LWbaWrjgU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2CE4386A-DFD9-49A9-9C11-9EFF7D627F7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07975" y="1252538"/>
            <a:ext cx="8535988" cy="49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043D63"/>
                </a:solidFill>
                <a:latin typeface="+mn-lt"/>
              </a:rPr>
              <a:t>Optimization and Applications</a:t>
            </a:r>
          </a:p>
          <a:p>
            <a:pPr algn="ctr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43D63"/>
                </a:solidFill>
                <a:latin typeface="+mn-lt"/>
              </a:rPr>
              <a:t>INDE 6620</a:t>
            </a:r>
          </a:p>
          <a:p>
            <a:pPr algn="ctr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43D63"/>
                </a:solidFill>
                <a:latin typeface="+mn-lt"/>
              </a:rPr>
              <a:t>Introduction to Operations Research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43D63"/>
                </a:solidFill>
                <a:latin typeface="+mn-lt"/>
              </a:rPr>
              <a:t>  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en-US" sz="2800" b="1" dirty="0">
                <a:latin typeface="+mn-lt"/>
              </a:rPr>
              <a:t>Dr. Marzieh Soltanolkottabi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en-US" sz="2400" b="1" dirty="0">
                <a:latin typeface="+mn-lt"/>
              </a:rPr>
              <a:t>Department of 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en-US" sz="2400" b="1" dirty="0">
                <a:latin typeface="+mn-lt"/>
              </a:rPr>
              <a:t>Mechanical and Industrial Engineering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endParaRPr lang="en-US" altLang="en-US" sz="24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2B1AE-DA3E-4029-8288-AC274123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7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57CCCEAC-466E-424E-8039-FC9A846F9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Success Stories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70A87B8A-4F16-4657-84D1-3319C4B86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Optimal crew scheduling saves American Airlines $20 million/yr.</a:t>
            </a:r>
          </a:p>
          <a:p>
            <a:pPr marL="0" indent="0">
              <a:buNone/>
            </a:pPr>
            <a:r>
              <a:rPr lang="en-US" altLang="en-US" sz="2400" dirty="0"/>
              <a:t>  </a:t>
            </a:r>
          </a:p>
          <a:p>
            <a:r>
              <a:rPr lang="en-US" altLang="en-US" sz="2400" dirty="0"/>
              <a:t>Improved shipment routing saves Yellow Freight over $17.3 million/yr.</a:t>
            </a:r>
          </a:p>
          <a:p>
            <a:endParaRPr lang="en-US" altLang="en-US" sz="2400" dirty="0"/>
          </a:p>
          <a:p>
            <a:r>
              <a:rPr lang="en-US" altLang="en-US" sz="2400" dirty="0"/>
              <a:t>Production Optimization at Harris Corporation improves on-time deliveries from 75% to 90%.</a:t>
            </a:r>
          </a:p>
          <a:p>
            <a:endParaRPr lang="en-US" altLang="en-US" sz="2400" dirty="0"/>
          </a:p>
          <a:p>
            <a:r>
              <a:rPr lang="en-US" altLang="en-US" sz="2400" dirty="0"/>
              <a:t>Gasoline blending at Texaco results in saving of over $30 million/yr.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B2A78-1BB7-4775-A2D7-1FFFAA0D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BB8B-1927-431E-B2E6-BFD4952874D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0B75CD-1317-441F-AF22-5D9A98B416DB}"/>
              </a:ext>
            </a:extLst>
          </p:cNvPr>
          <p:cNvSpPr/>
          <p:nvPr/>
        </p:nvSpPr>
        <p:spPr>
          <a:xfrm>
            <a:off x="485304" y="5460779"/>
            <a:ext cx="83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https://www.informs.org/Impact/O.R.-Analytics-Success-Stories</a:t>
            </a:r>
            <a:endParaRPr lang="en-US" sz="2000" dirty="0"/>
          </a:p>
          <a:p>
            <a:r>
              <a:rPr lang="en-US" sz="2000" dirty="0"/>
              <a:t>OR Impact: </a:t>
            </a:r>
            <a:r>
              <a:rPr lang="en-US" sz="2000" dirty="0">
                <a:hlinkClick r:id="rId4"/>
              </a:rPr>
              <a:t>https://www.youtube.com/watch?v=sFWrmpXPVJw</a:t>
            </a:r>
            <a:endParaRPr lang="en-US" sz="2000" dirty="0"/>
          </a:p>
        </p:txBody>
      </p:sp>
      <p:pic>
        <p:nvPicPr>
          <p:cNvPr id="11" name="Picture 4" descr="Image result for harris corporation">
            <a:extLst>
              <a:ext uri="{FF2B5EF4-FFF2-40B4-BE49-F238E27FC236}">
                <a16:creationId xmlns:a16="http://schemas.microsoft.com/office/drawing/2014/main" id="{CF330791-904C-4D4B-88B8-46F7A411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32" y="3809859"/>
            <a:ext cx="1855618" cy="5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texaco logo">
            <a:extLst>
              <a:ext uri="{FF2B5EF4-FFF2-40B4-BE49-F238E27FC236}">
                <a16:creationId xmlns:a16="http://schemas.microsoft.com/office/drawing/2014/main" id="{E774B008-5033-4FF1-92AE-BA16455E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47" y="4487276"/>
            <a:ext cx="973503" cy="9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merican Airlines">
            <a:extLst>
              <a:ext uri="{FF2B5EF4-FFF2-40B4-BE49-F238E27FC236}">
                <a16:creationId xmlns:a16="http://schemas.microsoft.com/office/drawing/2014/main" id="{9544C778-E136-4692-ADE2-72566202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48" y="1667342"/>
            <a:ext cx="2484825" cy="3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yellow freight">
            <a:extLst>
              <a:ext uri="{FF2B5EF4-FFF2-40B4-BE49-F238E27FC236}">
                <a16:creationId xmlns:a16="http://schemas.microsoft.com/office/drawing/2014/main" id="{0F2FA8A5-623E-47AA-8B40-945B901C5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24" y="2713502"/>
            <a:ext cx="848387" cy="5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791E4-98C9-448D-896A-AF86B5CF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sz="2400" b="1" dirty="0"/>
              <a:t>INFORMS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b="1" dirty="0"/>
              <a:t>(Institute for Operations Research and the Management Sciences)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hlinkClick r:id="rId2"/>
              </a:rPr>
              <a:t>https://www.informs.org/</a:t>
            </a:r>
            <a:endParaRPr lang="en-US" sz="2000" dirty="0"/>
          </a:p>
          <a:p>
            <a:pPr marL="0" indent="0" algn="just">
              <a:spcAft>
                <a:spcPts val="1200"/>
              </a:spcAft>
              <a:buNone/>
            </a:pPr>
            <a:endParaRPr lang="en-US" sz="1400" dirty="0"/>
          </a:p>
          <a:p>
            <a:pPr marL="0" indent="0" algn="just">
              <a:spcAft>
                <a:spcPts val="1200"/>
              </a:spcAft>
              <a:buNone/>
            </a:pPr>
            <a:endParaRPr lang="en-US" sz="14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b="1" dirty="0"/>
              <a:t>The Operational Research Society</a:t>
            </a:r>
          </a:p>
          <a:p>
            <a:pPr algn="just">
              <a:spcAft>
                <a:spcPts val="1200"/>
              </a:spcAft>
            </a:pPr>
            <a:r>
              <a:rPr lang="en-US" sz="2000" dirty="0">
                <a:hlinkClick r:id="rId3"/>
              </a:rPr>
              <a:t>http://www.theorsociety.com/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Image result for info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29" y="2708046"/>
            <a:ext cx="303862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the or socie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36" y="4892375"/>
            <a:ext cx="240631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00DE5E-9498-424F-BEA1-DCFA67F6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Operations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942E8-0F96-4617-8E43-D7DDB6E2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9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4C9282-D144-4DBE-80BE-4569833D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400" dirty="0">
                <a:latin typeface="Carlito"/>
                <a:cs typeface="Carlito"/>
              </a:rPr>
              <a:t>Models are used to </a:t>
            </a:r>
            <a:r>
              <a:rPr lang="en-US" sz="2400" spc="-5" dirty="0">
                <a:latin typeface="Carlito"/>
                <a:cs typeface="Carlito"/>
              </a:rPr>
              <a:t>represent </a:t>
            </a:r>
            <a:r>
              <a:rPr lang="en-US" sz="2400" dirty="0">
                <a:latin typeface="Carlito"/>
                <a:cs typeface="Carlito"/>
              </a:rPr>
              <a:t>and </a:t>
            </a:r>
            <a:r>
              <a:rPr lang="en-US" sz="2400" spc="-5" dirty="0">
                <a:latin typeface="Carlito"/>
                <a:cs typeface="Carlito"/>
              </a:rPr>
              <a:t>analyze</a:t>
            </a:r>
            <a:r>
              <a:rPr lang="en-US" sz="2400" spc="-20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systems</a:t>
            </a:r>
            <a:endParaRPr lang="en-US" sz="2200" dirty="0"/>
          </a:p>
          <a:p>
            <a:pPr algn="just">
              <a:spcBef>
                <a:spcPts val="600"/>
              </a:spcBef>
            </a:pPr>
            <a:endParaRPr lang="en-US" sz="2200" dirty="0"/>
          </a:p>
          <a:p>
            <a:pPr algn="just">
              <a:spcBef>
                <a:spcPts val="600"/>
              </a:spcBef>
            </a:pPr>
            <a:endParaRPr lang="en-US" sz="2200" dirty="0"/>
          </a:p>
          <a:p>
            <a:pPr algn="just">
              <a:spcBef>
                <a:spcPts val="600"/>
              </a:spcBef>
            </a:pPr>
            <a:endParaRPr lang="en-US" sz="2200" dirty="0"/>
          </a:p>
          <a:p>
            <a:pPr algn="just">
              <a:spcBef>
                <a:spcPts val="600"/>
              </a:spcBef>
            </a:pPr>
            <a:endParaRPr lang="en-US" sz="2200" dirty="0"/>
          </a:p>
          <a:p>
            <a:pPr algn="just">
              <a:spcBef>
                <a:spcPts val="600"/>
              </a:spcBef>
            </a:pPr>
            <a:endParaRPr lang="en-US" sz="2400" dirty="0"/>
          </a:p>
          <a:p>
            <a:pPr algn="just">
              <a:spcBef>
                <a:spcPts val="600"/>
              </a:spcBef>
            </a:pPr>
            <a:endParaRPr lang="en-US" sz="2400" dirty="0"/>
          </a:p>
          <a:p>
            <a:pPr algn="just">
              <a:spcBef>
                <a:spcPts val="600"/>
              </a:spcBef>
            </a:pPr>
            <a:endParaRPr lang="en-US" sz="2400" dirty="0"/>
          </a:p>
          <a:p>
            <a:pPr algn="just">
              <a:spcBef>
                <a:spcPts val="600"/>
              </a:spcBef>
            </a:pPr>
            <a:endParaRPr lang="en-US" sz="2400" dirty="0"/>
          </a:p>
          <a:p>
            <a:pPr algn="just">
              <a:spcBef>
                <a:spcPts val="600"/>
              </a:spcBef>
            </a:pPr>
            <a:r>
              <a:rPr lang="en-US" sz="2400" dirty="0"/>
              <a:t>It is really hard to represent real situations</a:t>
            </a:r>
          </a:p>
          <a:p>
            <a:pPr algn="just">
              <a:spcBef>
                <a:spcPts val="600"/>
              </a:spcBef>
            </a:pPr>
            <a:endParaRPr lang="en-US" sz="2200" dirty="0"/>
          </a:p>
          <a:p>
            <a:pPr algn="just">
              <a:spcBef>
                <a:spcPts val="600"/>
              </a:spcBef>
            </a:pPr>
            <a:endParaRPr lang="en-US" sz="2200" dirty="0"/>
          </a:p>
          <a:p>
            <a:pPr algn="just">
              <a:spcBef>
                <a:spcPts val="600"/>
              </a:spcBef>
            </a:pPr>
            <a:endParaRPr lang="en-US" sz="2200" dirty="0"/>
          </a:p>
          <a:p>
            <a:pPr algn="just">
              <a:spcBef>
                <a:spcPts val="600"/>
              </a:spcBef>
            </a:pPr>
            <a:endParaRPr lang="en-US" sz="22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78D10F-1601-46F1-807D-5A89180F3CA4}"/>
              </a:ext>
            </a:extLst>
          </p:cNvPr>
          <p:cNvSpPr/>
          <p:nvPr/>
        </p:nvSpPr>
        <p:spPr>
          <a:xfrm>
            <a:off x="1198023" y="5308028"/>
            <a:ext cx="6977575" cy="10182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892AC5-92A3-4714-84E2-C1FB38CA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Modeling?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8F59-4320-46EB-A79B-8C658A2A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12</a:t>
            </a:fld>
            <a:endParaRPr lang="en-US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3E302B57-AB18-4A63-B89F-7F3784DC7757}"/>
              </a:ext>
            </a:extLst>
          </p:cNvPr>
          <p:cNvSpPr txBox="1"/>
          <p:nvPr/>
        </p:nvSpPr>
        <p:spPr>
          <a:xfrm>
            <a:off x="530003" y="4190493"/>
            <a:ext cx="1336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400" dirty="0">
                <a:cs typeface="Carlito"/>
              </a:rPr>
              <a:t>I</a:t>
            </a:r>
            <a:r>
              <a:rPr sz="2400" spc="-5" dirty="0">
                <a:cs typeface="Carlito"/>
              </a:rPr>
              <a:t>co</a:t>
            </a:r>
            <a:r>
              <a:rPr sz="2400" dirty="0">
                <a:cs typeface="Carlito"/>
              </a:rPr>
              <a:t>nic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01F0CBE-20C7-493F-ABBD-77E3DD203E86}"/>
              </a:ext>
            </a:extLst>
          </p:cNvPr>
          <p:cNvSpPr txBox="1"/>
          <p:nvPr/>
        </p:nvSpPr>
        <p:spPr>
          <a:xfrm>
            <a:off x="3212743" y="4190493"/>
            <a:ext cx="17176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cs typeface="Carlito"/>
              </a:rPr>
              <a:t>Sche</a:t>
            </a:r>
            <a:r>
              <a:rPr sz="2400" spc="-5" dirty="0">
                <a:cs typeface="Carlito"/>
              </a:rPr>
              <a:t>m</a:t>
            </a:r>
            <a:r>
              <a:rPr sz="2400" spc="-10" dirty="0">
                <a:cs typeface="Carlito"/>
              </a:rPr>
              <a:t>ati</a:t>
            </a:r>
            <a:r>
              <a:rPr sz="2400" dirty="0">
                <a:cs typeface="Carlito"/>
              </a:rPr>
              <a:t>c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5E0FC150-FA42-48CE-AAF3-9EB9260029CD}"/>
              </a:ext>
            </a:extLst>
          </p:cNvPr>
          <p:cNvSpPr txBox="1"/>
          <p:nvPr/>
        </p:nvSpPr>
        <p:spPr>
          <a:xfrm>
            <a:off x="5996685" y="4190493"/>
            <a:ext cx="23253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59028"/>
                </a:solidFill>
                <a:cs typeface="Carlito"/>
              </a:rPr>
              <a:t>Mathematical</a:t>
            </a:r>
            <a:endParaRPr sz="2400" b="1" dirty="0">
              <a:solidFill>
                <a:srgbClr val="559028"/>
              </a:solidFill>
              <a:cs typeface="Carlito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10C4378A-6AE3-4023-9184-F3F2D68FF43F}"/>
              </a:ext>
            </a:extLst>
          </p:cNvPr>
          <p:cNvSpPr/>
          <p:nvPr/>
        </p:nvSpPr>
        <p:spPr>
          <a:xfrm>
            <a:off x="2293678" y="2023638"/>
            <a:ext cx="3296139" cy="1983544"/>
          </a:xfrm>
          <a:prstGeom prst="rect">
            <a:avLst/>
          </a:prstGeom>
          <a:blipFill>
            <a:blip r:embed="rId2" cstate="print"/>
            <a:stretch>
              <a:fillRect l="-2462" t="-4074" r="-94508" b="-92956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4534E4FA-2352-483B-B87C-AF0184D2316D}"/>
              </a:ext>
            </a:extLst>
          </p:cNvPr>
          <p:cNvSpPr/>
          <p:nvPr/>
        </p:nvSpPr>
        <p:spPr>
          <a:xfrm>
            <a:off x="5823965" y="2380720"/>
            <a:ext cx="2670810" cy="1502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Image result for iconic model building lego empirestate">
            <a:extLst>
              <a:ext uri="{FF2B5EF4-FFF2-40B4-BE49-F238E27FC236}">
                <a16:creationId xmlns:a16="http://schemas.microsoft.com/office/drawing/2014/main" id="{35206D60-21F4-4B78-BBFD-4284D8CEE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r="34139"/>
          <a:stretch/>
        </p:blipFill>
        <p:spPr bwMode="auto">
          <a:xfrm>
            <a:off x="424580" y="1619610"/>
            <a:ext cx="1087388" cy="25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76B45A-DA58-49FE-AB15-4CEE571206D5}"/>
              </a:ext>
            </a:extLst>
          </p:cNvPr>
          <p:cNvSpPr/>
          <p:nvPr/>
        </p:nvSpPr>
        <p:spPr>
          <a:xfrm>
            <a:off x="518773" y="5272672"/>
            <a:ext cx="8246253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576580" algn="ctr">
              <a:lnSpc>
                <a:spcPts val="4300"/>
              </a:lnSpc>
            </a:pPr>
            <a:r>
              <a:rPr lang="en-US" sz="2800" b="1" dirty="0">
                <a:solidFill>
                  <a:schemeClr val="bg1"/>
                </a:solidFill>
                <a:cs typeface="Carlito"/>
              </a:rPr>
              <a:t>“All </a:t>
            </a:r>
            <a:r>
              <a:rPr lang="en-US" sz="2800" b="1" spc="-5" dirty="0">
                <a:solidFill>
                  <a:schemeClr val="bg1"/>
                </a:solidFill>
                <a:cs typeface="Carlito"/>
              </a:rPr>
              <a:t>models are</a:t>
            </a:r>
            <a:r>
              <a:rPr lang="en-US" sz="2800" b="1" spc="-50" dirty="0">
                <a:solidFill>
                  <a:schemeClr val="bg1"/>
                </a:solidFill>
                <a:cs typeface="Carlito"/>
              </a:rPr>
              <a:t> </a:t>
            </a:r>
            <a:r>
              <a:rPr lang="en-US" sz="2800" b="1" spc="-5" dirty="0">
                <a:solidFill>
                  <a:schemeClr val="bg1"/>
                </a:solidFill>
                <a:cs typeface="Carlito"/>
              </a:rPr>
              <a:t>wrong,  </a:t>
            </a:r>
            <a:r>
              <a:rPr lang="en-US" sz="2800" b="1" dirty="0">
                <a:solidFill>
                  <a:schemeClr val="bg1"/>
                </a:solidFill>
                <a:cs typeface="Carlito"/>
              </a:rPr>
              <a:t>but </a:t>
            </a:r>
            <a:r>
              <a:rPr lang="en-US" sz="2800" b="1" spc="-5" dirty="0">
                <a:solidFill>
                  <a:schemeClr val="bg1"/>
                </a:solidFill>
                <a:cs typeface="Carlito"/>
              </a:rPr>
              <a:t>many are</a:t>
            </a:r>
            <a:r>
              <a:rPr lang="en-US" sz="2800" b="1" spc="-25" dirty="0">
                <a:solidFill>
                  <a:schemeClr val="bg1"/>
                </a:solidFill>
                <a:cs typeface="Carlito"/>
              </a:rPr>
              <a:t> </a:t>
            </a:r>
            <a:r>
              <a:rPr lang="en-US" sz="2800" b="1" spc="-5" dirty="0">
                <a:solidFill>
                  <a:schemeClr val="bg1"/>
                </a:solidFill>
                <a:cs typeface="Carlito"/>
              </a:rPr>
              <a:t>useful.”</a:t>
            </a:r>
            <a:endParaRPr lang="en-US" sz="2800" b="1" dirty="0">
              <a:solidFill>
                <a:schemeClr val="bg1"/>
              </a:solidFill>
              <a:cs typeface="Carlito"/>
            </a:endParaRPr>
          </a:p>
          <a:p>
            <a:pPr marL="177800" algn="ctr">
              <a:lnSpc>
                <a:spcPct val="100000"/>
              </a:lnSpc>
              <a:spcBef>
                <a:spcPts val="1040"/>
              </a:spcBef>
            </a:pPr>
            <a:r>
              <a:rPr lang="en-US" sz="1600" b="1" spc="-5" dirty="0">
                <a:solidFill>
                  <a:schemeClr val="bg1"/>
                </a:solidFill>
                <a:cs typeface="Carlito"/>
              </a:rPr>
              <a:t>George</a:t>
            </a:r>
            <a:r>
              <a:rPr lang="en-US" sz="1600" b="1" spc="-10" dirty="0">
                <a:solidFill>
                  <a:schemeClr val="bg1"/>
                </a:solidFill>
                <a:cs typeface="Carlito"/>
              </a:rPr>
              <a:t> </a:t>
            </a:r>
            <a:r>
              <a:rPr lang="en-US" sz="1600" b="1" spc="-5" dirty="0">
                <a:solidFill>
                  <a:schemeClr val="bg1"/>
                </a:solidFill>
                <a:cs typeface="Carlito"/>
              </a:rPr>
              <a:t>Box</a:t>
            </a:r>
            <a:endParaRPr lang="en-US" sz="1600" b="1" dirty="0">
              <a:solidFill>
                <a:schemeClr val="bg1"/>
              </a:solidFill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741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1194353" y="4098236"/>
            <a:ext cx="3873500" cy="2324100"/>
          </a:xfrm>
          <a:custGeom>
            <a:avLst/>
            <a:gdLst>
              <a:gd name="connsiteX0" fmla="*/ 393700 w 3873500"/>
              <a:gd name="connsiteY0" fmla="*/ 825500 h 2324100"/>
              <a:gd name="connsiteX1" fmla="*/ 406400 w 3873500"/>
              <a:gd name="connsiteY1" fmla="*/ 698500 h 2324100"/>
              <a:gd name="connsiteX2" fmla="*/ 444500 w 3873500"/>
              <a:gd name="connsiteY2" fmla="*/ 647700 h 2324100"/>
              <a:gd name="connsiteX3" fmla="*/ 495300 w 3873500"/>
              <a:gd name="connsiteY3" fmla="*/ 558800 h 2324100"/>
              <a:gd name="connsiteX4" fmla="*/ 508000 w 3873500"/>
              <a:gd name="connsiteY4" fmla="*/ 520700 h 2324100"/>
              <a:gd name="connsiteX5" fmla="*/ 584200 w 3873500"/>
              <a:gd name="connsiteY5" fmla="*/ 457200 h 2324100"/>
              <a:gd name="connsiteX6" fmla="*/ 622300 w 3873500"/>
              <a:gd name="connsiteY6" fmla="*/ 444500 h 2324100"/>
              <a:gd name="connsiteX7" fmla="*/ 698500 w 3873500"/>
              <a:gd name="connsiteY7" fmla="*/ 406400 h 2324100"/>
              <a:gd name="connsiteX8" fmla="*/ 800100 w 3873500"/>
              <a:gd name="connsiteY8" fmla="*/ 342900 h 2324100"/>
              <a:gd name="connsiteX9" fmla="*/ 927100 w 3873500"/>
              <a:gd name="connsiteY9" fmla="*/ 279400 h 2324100"/>
              <a:gd name="connsiteX10" fmla="*/ 1003300 w 3873500"/>
              <a:gd name="connsiteY10" fmla="*/ 228600 h 2324100"/>
              <a:gd name="connsiteX11" fmla="*/ 1155700 w 3873500"/>
              <a:gd name="connsiteY11" fmla="*/ 177800 h 2324100"/>
              <a:gd name="connsiteX12" fmla="*/ 1231900 w 3873500"/>
              <a:gd name="connsiteY12" fmla="*/ 152400 h 2324100"/>
              <a:gd name="connsiteX13" fmla="*/ 1270000 w 3873500"/>
              <a:gd name="connsiteY13" fmla="*/ 139700 h 2324100"/>
              <a:gd name="connsiteX14" fmla="*/ 1397000 w 3873500"/>
              <a:gd name="connsiteY14" fmla="*/ 127000 h 2324100"/>
              <a:gd name="connsiteX15" fmla="*/ 1574800 w 3873500"/>
              <a:gd name="connsiteY15" fmla="*/ 25400 h 2324100"/>
              <a:gd name="connsiteX16" fmla="*/ 1689100 w 3873500"/>
              <a:gd name="connsiteY16" fmla="*/ 0 h 2324100"/>
              <a:gd name="connsiteX17" fmla="*/ 2019300 w 3873500"/>
              <a:gd name="connsiteY17" fmla="*/ 12700 h 2324100"/>
              <a:gd name="connsiteX18" fmla="*/ 2362200 w 3873500"/>
              <a:gd name="connsiteY18" fmla="*/ 38100 h 2324100"/>
              <a:gd name="connsiteX19" fmla="*/ 2578100 w 3873500"/>
              <a:gd name="connsiteY19" fmla="*/ 63500 h 2324100"/>
              <a:gd name="connsiteX20" fmla="*/ 2616200 w 3873500"/>
              <a:gd name="connsiteY20" fmla="*/ 76200 h 2324100"/>
              <a:gd name="connsiteX21" fmla="*/ 2654300 w 3873500"/>
              <a:gd name="connsiteY21" fmla="*/ 101600 h 2324100"/>
              <a:gd name="connsiteX22" fmla="*/ 2755900 w 3873500"/>
              <a:gd name="connsiteY22" fmla="*/ 127000 h 2324100"/>
              <a:gd name="connsiteX23" fmla="*/ 2844800 w 3873500"/>
              <a:gd name="connsiteY23" fmla="*/ 165100 h 2324100"/>
              <a:gd name="connsiteX24" fmla="*/ 2959100 w 3873500"/>
              <a:gd name="connsiteY24" fmla="*/ 203200 h 2324100"/>
              <a:gd name="connsiteX25" fmla="*/ 3035300 w 3873500"/>
              <a:gd name="connsiteY25" fmla="*/ 241300 h 2324100"/>
              <a:gd name="connsiteX26" fmla="*/ 3124200 w 3873500"/>
              <a:gd name="connsiteY26" fmla="*/ 279400 h 2324100"/>
              <a:gd name="connsiteX27" fmla="*/ 3225800 w 3873500"/>
              <a:gd name="connsiteY27" fmla="*/ 342900 h 2324100"/>
              <a:gd name="connsiteX28" fmla="*/ 3314700 w 3873500"/>
              <a:gd name="connsiteY28" fmla="*/ 406400 h 2324100"/>
              <a:gd name="connsiteX29" fmla="*/ 3403600 w 3873500"/>
              <a:gd name="connsiteY29" fmla="*/ 431800 h 2324100"/>
              <a:gd name="connsiteX30" fmla="*/ 3441700 w 3873500"/>
              <a:gd name="connsiteY30" fmla="*/ 444500 h 2324100"/>
              <a:gd name="connsiteX31" fmla="*/ 3492500 w 3873500"/>
              <a:gd name="connsiteY31" fmla="*/ 457200 h 2324100"/>
              <a:gd name="connsiteX32" fmla="*/ 3581400 w 3873500"/>
              <a:gd name="connsiteY32" fmla="*/ 508000 h 2324100"/>
              <a:gd name="connsiteX33" fmla="*/ 3619500 w 3873500"/>
              <a:gd name="connsiteY33" fmla="*/ 520700 h 2324100"/>
              <a:gd name="connsiteX34" fmla="*/ 3644900 w 3873500"/>
              <a:gd name="connsiteY34" fmla="*/ 558800 h 2324100"/>
              <a:gd name="connsiteX35" fmla="*/ 3695700 w 3873500"/>
              <a:gd name="connsiteY35" fmla="*/ 596900 h 2324100"/>
              <a:gd name="connsiteX36" fmla="*/ 3708400 w 3873500"/>
              <a:gd name="connsiteY36" fmla="*/ 635000 h 2324100"/>
              <a:gd name="connsiteX37" fmla="*/ 3733800 w 3873500"/>
              <a:gd name="connsiteY37" fmla="*/ 736600 h 2324100"/>
              <a:gd name="connsiteX38" fmla="*/ 3784600 w 3873500"/>
              <a:gd name="connsiteY38" fmla="*/ 863600 h 2324100"/>
              <a:gd name="connsiteX39" fmla="*/ 3810000 w 3873500"/>
              <a:gd name="connsiteY39" fmla="*/ 952500 h 2324100"/>
              <a:gd name="connsiteX40" fmla="*/ 3822700 w 3873500"/>
              <a:gd name="connsiteY40" fmla="*/ 990600 h 2324100"/>
              <a:gd name="connsiteX41" fmla="*/ 3873500 w 3873500"/>
              <a:gd name="connsiteY41" fmla="*/ 1066800 h 2324100"/>
              <a:gd name="connsiteX42" fmla="*/ 3848100 w 3873500"/>
              <a:gd name="connsiteY42" fmla="*/ 1435100 h 2324100"/>
              <a:gd name="connsiteX43" fmla="*/ 3784600 w 3873500"/>
              <a:gd name="connsiteY43" fmla="*/ 1562100 h 2324100"/>
              <a:gd name="connsiteX44" fmla="*/ 3746500 w 3873500"/>
              <a:gd name="connsiteY44" fmla="*/ 1587500 h 2324100"/>
              <a:gd name="connsiteX45" fmla="*/ 3695700 w 3873500"/>
              <a:gd name="connsiteY45" fmla="*/ 1651000 h 2324100"/>
              <a:gd name="connsiteX46" fmla="*/ 3683000 w 3873500"/>
              <a:gd name="connsiteY46" fmla="*/ 1701800 h 2324100"/>
              <a:gd name="connsiteX47" fmla="*/ 3619500 w 3873500"/>
              <a:gd name="connsiteY47" fmla="*/ 1778000 h 2324100"/>
              <a:gd name="connsiteX48" fmla="*/ 3594100 w 3873500"/>
              <a:gd name="connsiteY48" fmla="*/ 1828800 h 2324100"/>
              <a:gd name="connsiteX49" fmla="*/ 3581400 w 3873500"/>
              <a:gd name="connsiteY49" fmla="*/ 1879600 h 2324100"/>
              <a:gd name="connsiteX50" fmla="*/ 3543300 w 3873500"/>
              <a:gd name="connsiteY50" fmla="*/ 1905000 h 2324100"/>
              <a:gd name="connsiteX51" fmla="*/ 3505200 w 3873500"/>
              <a:gd name="connsiteY51" fmla="*/ 1993900 h 2324100"/>
              <a:gd name="connsiteX52" fmla="*/ 3454400 w 3873500"/>
              <a:gd name="connsiteY52" fmla="*/ 2070100 h 2324100"/>
              <a:gd name="connsiteX53" fmla="*/ 3378200 w 3873500"/>
              <a:gd name="connsiteY53" fmla="*/ 2146300 h 2324100"/>
              <a:gd name="connsiteX54" fmla="*/ 3276600 w 3873500"/>
              <a:gd name="connsiteY54" fmla="*/ 2184400 h 2324100"/>
              <a:gd name="connsiteX55" fmla="*/ 2933700 w 3873500"/>
              <a:gd name="connsiteY55" fmla="*/ 2171700 h 2324100"/>
              <a:gd name="connsiteX56" fmla="*/ 2832100 w 3873500"/>
              <a:gd name="connsiteY56" fmla="*/ 2146300 h 2324100"/>
              <a:gd name="connsiteX57" fmla="*/ 2578100 w 3873500"/>
              <a:gd name="connsiteY57" fmla="*/ 2120900 h 2324100"/>
              <a:gd name="connsiteX58" fmla="*/ 2159000 w 3873500"/>
              <a:gd name="connsiteY58" fmla="*/ 2146300 h 2324100"/>
              <a:gd name="connsiteX59" fmla="*/ 2082800 w 3873500"/>
              <a:gd name="connsiteY59" fmla="*/ 2171700 h 2324100"/>
              <a:gd name="connsiteX60" fmla="*/ 2006600 w 3873500"/>
              <a:gd name="connsiteY60" fmla="*/ 2184400 h 2324100"/>
              <a:gd name="connsiteX61" fmla="*/ 1968500 w 3873500"/>
              <a:gd name="connsiteY61" fmla="*/ 2209800 h 2324100"/>
              <a:gd name="connsiteX62" fmla="*/ 1892300 w 3873500"/>
              <a:gd name="connsiteY62" fmla="*/ 2235200 h 2324100"/>
              <a:gd name="connsiteX63" fmla="*/ 1854200 w 3873500"/>
              <a:gd name="connsiteY63" fmla="*/ 2247900 h 2324100"/>
              <a:gd name="connsiteX64" fmla="*/ 1803400 w 3873500"/>
              <a:gd name="connsiteY64" fmla="*/ 2273300 h 2324100"/>
              <a:gd name="connsiteX65" fmla="*/ 1765300 w 3873500"/>
              <a:gd name="connsiteY65" fmla="*/ 2298700 h 2324100"/>
              <a:gd name="connsiteX66" fmla="*/ 1587500 w 3873500"/>
              <a:gd name="connsiteY66" fmla="*/ 2324100 h 2324100"/>
              <a:gd name="connsiteX67" fmla="*/ 1168400 w 3873500"/>
              <a:gd name="connsiteY67" fmla="*/ 2311400 h 2324100"/>
              <a:gd name="connsiteX68" fmla="*/ 1104900 w 3873500"/>
              <a:gd name="connsiteY68" fmla="*/ 2286000 h 2324100"/>
              <a:gd name="connsiteX69" fmla="*/ 977900 w 3873500"/>
              <a:gd name="connsiteY69" fmla="*/ 2247900 h 2324100"/>
              <a:gd name="connsiteX70" fmla="*/ 889000 w 3873500"/>
              <a:gd name="connsiteY70" fmla="*/ 2184400 h 2324100"/>
              <a:gd name="connsiteX71" fmla="*/ 787400 w 3873500"/>
              <a:gd name="connsiteY71" fmla="*/ 2120900 h 2324100"/>
              <a:gd name="connsiteX72" fmla="*/ 711200 w 3873500"/>
              <a:gd name="connsiteY72" fmla="*/ 2082800 h 2324100"/>
              <a:gd name="connsiteX73" fmla="*/ 673100 w 3873500"/>
              <a:gd name="connsiteY73" fmla="*/ 2057400 h 2324100"/>
              <a:gd name="connsiteX74" fmla="*/ 609600 w 3873500"/>
              <a:gd name="connsiteY74" fmla="*/ 2032000 h 2324100"/>
              <a:gd name="connsiteX75" fmla="*/ 520700 w 3873500"/>
              <a:gd name="connsiteY75" fmla="*/ 1981200 h 2324100"/>
              <a:gd name="connsiteX76" fmla="*/ 444500 w 3873500"/>
              <a:gd name="connsiteY76" fmla="*/ 1943100 h 2324100"/>
              <a:gd name="connsiteX77" fmla="*/ 419100 w 3873500"/>
              <a:gd name="connsiteY77" fmla="*/ 1905000 h 2324100"/>
              <a:gd name="connsiteX78" fmla="*/ 406400 w 3873500"/>
              <a:gd name="connsiteY78" fmla="*/ 1866900 h 2324100"/>
              <a:gd name="connsiteX79" fmla="*/ 368300 w 3873500"/>
              <a:gd name="connsiteY79" fmla="*/ 1828800 h 2324100"/>
              <a:gd name="connsiteX80" fmla="*/ 304800 w 3873500"/>
              <a:gd name="connsiteY80" fmla="*/ 1714500 h 2324100"/>
              <a:gd name="connsiteX81" fmla="*/ 279400 w 3873500"/>
              <a:gd name="connsiteY81" fmla="*/ 1676400 h 2324100"/>
              <a:gd name="connsiteX82" fmla="*/ 203200 w 3873500"/>
              <a:gd name="connsiteY82" fmla="*/ 1612900 h 2324100"/>
              <a:gd name="connsiteX83" fmla="*/ 165100 w 3873500"/>
              <a:gd name="connsiteY83" fmla="*/ 1587500 h 2324100"/>
              <a:gd name="connsiteX84" fmla="*/ 88900 w 3873500"/>
              <a:gd name="connsiteY84" fmla="*/ 1562100 h 2324100"/>
              <a:gd name="connsiteX85" fmla="*/ 50800 w 3873500"/>
              <a:gd name="connsiteY85" fmla="*/ 1485900 h 2324100"/>
              <a:gd name="connsiteX86" fmla="*/ 38100 w 3873500"/>
              <a:gd name="connsiteY86" fmla="*/ 1447800 h 2324100"/>
              <a:gd name="connsiteX87" fmla="*/ 0 w 3873500"/>
              <a:gd name="connsiteY87" fmla="*/ 1371600 h 2324100"/>
              <a:gd name="connsiteX88" fmla="*/ 12700 w 3873500"/>
              <a:gd name="connsiteY88" fmla="*/ 1193800 h 2324100"/>
              <a:gd name="connsiteX89" fmla="*/ 50800 w 3873500"/>
              <a:gd name="connsiteY89" fmla="*/ 1168400 h 2324100"/>
              <a:gd name="connsiteX90" fmla="*/ 76200 w 3873500"/>
              <a:gd name="connsiteY90" fmla="*/ 1117600 h 2324100"/>
              <a:gd name="connsiteX91" fmla="*/ 127000 w 3873500"/>
              <a:gd name="connsiteY91" fmla="*/ 1041400 h 2324100"/>
              <a:gd name="connsiteX92" fmla="*/ 139700 w 3873500"/>
              <a:gd name="connsiteY92" fmla="*/ 1003300 h 2324100"/>
              <a:gd name="connsiteX93" fmla="*/ 177800 w 3873500"/>
              <a:gd name="connsiteY93" fmla="*/ 977900 h 2324100"/>
              <a:gd name="connsiteX94" fmla="*/ 190500 w 3873500"/>
              <a:gd name="connsiteY94" fmla="*/ 939800 h 2324100"/>
              <a:gd name="connsiteX95" fmla="*/ 304800 w 3873500"/>
              <a:gd name="connsiteY95" fmla="*/ 838200 h 2324100"/>
              <a:gd name="connsiteX96" fmla="*/ 381000 w 3873500"/>
              <a:gd name="connsiteY96" fmla="*/ 812800 h 2324100"/>
              <a:gd name="connsiteX97" fmla="*/ 393700 w 3873500"/>
              <a:gd name="connsiteY97" fmla="*/ 8255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873500" h="2324100">
                <a:moveTo>
                  <a:pt x="393700" y="825500"/>
                </a:moveTo>
                <a:cubicBezTo>
                  <a:pt x="397933" y="783167"/>
                  <a:pt x="394712" y="739408"/>
                  <a:pt x="406400" y="698500"/>
                </a:cubicBezTo>
                <a:cubicBezTo>
                  <a:pt x="412215" y="678148"/>
                  <a:pt x="433998" y="666078"/>
                  <a:pt x="444500" y="647700"/>
                </a:cubicBezTo>
                <a:cubicBezTo>
                  <a:pt x="522074" y="511946"/>
                  <a:pt x="357176" y="742965"/>
                  <a:pt x="495300" y="558800"/>
                </a:cubicBezTo>
                <a:cubicBezTo>
                  <a:pt x="499533" y="546100"/>
                  <a:pt x="500574" y="531839"/>
                  <a:pt x="508000" y="520700"/>
                </a:cubicBezTo>
                <a:cubicBezTo>
                  <a:pt x="522044" y="499634"/>
                  <a:pt x="560772" y="468914"/>
                  <a:pt x="584200" y="457200"/>
                </a:cubicBezTo>
                <a:cubicBezTo>
                  <a:pt x="596174" y="451213"/>
                  <a:pt x="610326" y="450487"/>
                  <a:pt x="622300" y="444500"/>
                </a:cubicBezTo>
                <a:cubicBezTo>
                  <a:pt x="720777" y="395261"/>
                  <a:pt x="602735" y="438322"/>
                  <a:pt x="698500" y="406400"/>
                </a:cubicBezTo>
                <a:cubicBezTo>
                  <a:pt x="772933" y="331967"/>
                  <a:pt x="694268" y="400627"/>
                  <a:pt x="800100" y="342900"/>
                </a:cubicBezTo>
                <a:cubicBezTo>
                  <a:pt x="928043" y="273113"/>
                  <a:pt x="825403" y="304824"/>
                  <a:pt x="927100" y="279400"/>
                </a:cubicBezTo>
                <a:cubicBezTo>
                  <a:pt x="952500" y="262467"/>
                  <a:pt x="974340" y="238253"/>
                  <a:pt x="1003300" y="228600"/>
                </a:cubicBezTo>
                <a:lnTo>
                  <a:pt x="1155700" y="177800"/>
                </a:lnTo>
                <a:lnTo>
                  <a:pt x="1231900" y="152400"/>
                </a:lnTo>
                <a:cubicBezTo>
                  <a:pt x="1244600" y="148167"/>
                  <a:pt x="1256679" y="141032"/>
                  <a:pt x="1270000" y="139700"/>
                </a:cubicBezTo>
                <a:lnTo>
                  <a:pt x="1397000" y="127000"/>
                </a:lnTo>
                <a:cubicBezTo>
                  <a:pt x="1442349" y="96767"/>
                  <a:pt x="1523238" y="38290"/>
                  <a:pt x="1574800" y="25400"/>
                </a:cubicBezTo>
                <a:cubicBezTo>
                  <a:pt x="1646541" y="7465"/>
                  <a:pt x="1608484" y="16123"/>
                  <a:pt x="1689100" y="0"/>
                </a:cubicBezTo>
                <a:lnTo>
                  <a:pt x="2019300" y="12700"/>
                </a:lnTo>
                <a:cubicBezTo>
                  <a:pt x="2098694" y="16573"/>
                  <a:pt x="2276115" y="29901"/>
                  <a:pt x="2362200" y="38100"/>
                </a:cubicBezTo>
                <a:cubicBezTo>
                  <a:pt x="2431370" y="44688"/>
                  <a:pt x="2508843" y="54843"/>
                  <a:pt x="2578100" y="63500"/>
                </a:cubicBezTo>
                <a:cubicBezTo>
                  <a:pt x="2590800" y="67733"/>
                  <a:pt x="2604226" y="70213"/>
                  <a:pt x="2616200" y="76200"/>
                </a:cubicBezTo>
                <a:cubicBezTo>
                  <a:pt x="2629852" y="83026"/>
                  <a:pt x="2639955" y="96384"/>
                  <a:pt x="2654300" y="101600"/>
                </a:cubicBezTo>
                <a:cubicBezTo>
                  <a:pt x="2687107" y="113530"/>
                  <a:pt x="2722033" y="118533"/>
                  <a:pt x="2755900" y="127000"/>
                </a:cubicBezTo>
                <a:cubicBezTo>
                  <a:pt x="2787177" y="134819"/>
                  <a:pt x="2814613" y="153780"/>
                  <a:pt x="2844800" y="165100"/>
                </a:cubicBezTo>
                <a:cubicBezTo>
                  <a:pt x="2882404" y="179201"/>
                  <a:pt x="2925684" y="180923"/>
                  <a:pt x="2959100" y="203200"/>
                </a:cubicBezTo>
                <a:cubicBezTo>
                  <a:pt x="3068289" y="275993"/>
                  <a:pt x="2930140" y="188720"/>
                  <a:pt x="3035300" y="241300"/>
                </a:cubicBezTo>
                <a:cubicBezTo>
                  <a:pt x="3123005" y="285153"/>
                  <a:pt x="3018474" y="252969"/>
                  <a:pt x="3124200" y="279400"/>
                </a:cubicBezTo>
                <a:cubicBezTo>
                  <a:pt x="3158067" y="300567"/>
                  <a:pt x="3193850" y="318938"/>
                  <a:pt x="3225800" y="342900"/>
                </a:cubicBezTo>
                <a:cubicBezTo>
                  <a:pt x="3237305" y="351529"/>
                  <a:pt x="3296129" y="397115"/>
                  <a:pt x="3314700" y="406400"/>
                </a:cubicBezTo>
                <a:cubicBezTo>
                  <a:pt x="3335000" y="416550"/>
                  <a:pt x="3384611" y="426375"/>
                  <a:pt x="3403600" y="431800"/>
                </a:cubicBezTo>
                <a:cubicBezTo>
                  <a:pt x="3416472" y="435478"/>
                  <a:pt x="3428828" y="440822"/>
                  <a:pt x="3441700" y="444500"/>
                </a:cubicBezTo>
                <a:cubicBezTo>
                  <a:pt x="3458483" y="449295"/>
                  <a:pt x="3476157" y="451071"/>
                  <a:pt x="3492500" y="457200"/>
                </a:cubicBezTo>
                <a:cubicBezTo>
                  <a:pt x="3581561" y="490598"/>
                  <a:pt x="3507707" y="471154"/>
                  <a:pt x="3581400" y="508000"/>
                </a:cubicBezTo>
                <a:cubicBezTo>
                  <a:pt x="3593374" y="513987"/>
                  <a:pt x="3606800" y="516467"/>
                  <a:pt x="3619500" y="520700"/>
                </a:cubicBezTo>
                <a:cubicBezTo>
                  <a:pt x="3627967" y="533400"/>
                  <a:pt x="3634107" y="548007"/>
                  <a:pt x="3644900" y="558800"/>
                </a:cubicBezTo>
                <a:cubicBezTo>
                  <a:pt x="3659867" y="573767"/>
                  <a:pt x="3682149" y="580639"/>
                  <a:pt x="3695700" y="596900"/>
                </a:cubicBezTo>
                <a:cubicBezTo>
                  <a:pt x="3704270" y="607184"/>
                  <a:pt x="3704878" y="622085"/>
                  <a:pt x="3708400" y="635000"/>
                </a:cubicBezTo>
                <a:cubicBezTo>
                  <a:pt x="3717585" y="668679"/>
                  <a:pt x="3722761" y="703482"/>
                  <a:pt x="3733800" y="736600"/>
                </a:cubicBezTo>
                <a:cubicBezTo>
                  <a:pt x="3791614" y="910042"/>
                  <a:pt x="3728539" y="732792"/>
                  <a:pt x="3784600" y="863600"/>
                </a:cubicBezTo>
                <a:cubicBezTo>
                  <a:pt x="3797650" y="894050"/>
                  <a:pt x="3800793" y="920277"/>
                  <a:pt x="3810000" y="952500"/>
                </a:cubicBezTo>
                <a:cubicBezTo>
                  <a:pt x="3813678" y="965372"/>
                  <a:pt x="3816199" y="978898"/>
                  <a:pt x="3822700" y="990600"/>
                </a:cubicBezTo>
                <a:cubicBezTo>
                  <a:pt x="3837525" y="1017285"/>
                  <a:pt x="3873500" y="1066800"/>
                  <a:pt x="3873500" y="1066800"/>
                </a:cubicBezTo>
                <a:cubicBezTo>
                  <a:pt x="3867270" y="1222546"/>
                  <a:pt x="3885308" y="1311074"/>
                  <a:pt x="3848100" y="1435100"/>
                </a:cubicBezTo>
                <a:cubicBezTo>
                  <a:pt x="3830379" y="1494170"/>
                  <a:pt x="3827402" y="1519298"/>
                  <a:pt x="3784600" y="1562100"/>
                </a:cubicBezTo>
                <a:cubicBezTo>
                  <a:pt x="3773807" y="1572893"/>
                  <a:pt x="3759200" y="1579033"/>
                  <a:pt x="3746500" y="1587500"/>
                </a:cubicBezTo>
                <a:cubicBezTo>
                  <a:pt x="3704982" y="1712055"/>
                  <a:pt x="3772293" y="1536110"/>
                  <a:pt x="3695700" y="1651000"/>
                </a:cubicBezTo>
                <a:cubicBezTo>
                  <a:pt x="3686018" y="1665523"/>
                  <a:pt x="3689876" y="1685757"/>
                  <a:pt x="3683000" y="1701800"/>
                </a:cubicBezTo>
                <a:cubicBezTo>
                  <a:pt x="3661404" y="1752192"/>
                  <a:pt x="3652194" y="1732228"/>
                  <a:pt x="3619500" y="1778000"/>
                </a:cubicBezTo>
                <a:cubicBezTo>
                  <a:pt x="3608496" y="1793406"/>
                  <a:pt x="3600747" y="1811073"/>
                  <a:pt x="3594100" y="1828800"/>
                </a:cubicBezTo>
                <a:cubicBezTo>
                  <a:pt x="3587971" y="1845143"/>
                  <a:pt x="3591082" y="1865077"/>
                  <a:pt x="3581400" y="1879600"/>
                </a:cubicBezTo>
                <a:cubicBezTo>
                  <a:pt x="3572933" y="1892300"/>
                  <a:pt x="3556000" y="1896533"/>
                  <a:pt x="3543300" y="1905000"/>
                </a:cubicBezTo>
                <a:cubicBezTo>
                  <a:pt x="3530162" y="1944415"/>
                  <a:pt x="3528740" y="1954666"/>
                  <a:pt x="3505200" y="1993900"/>
                </a:cubicBezTo>
                <a:cubicBezTo>
                  <a:pt x="3489494" y="2020077"/>
                  <a:pt x="3475986" y="2048514"/>
                  <a:pt x="3454400" y="2070100"/>
                </a:cubicBezTo>
                <a:cubicBezTo>
                  <a:pt x="3429000" y="2095500"/>
                  <a:pt x="3413049" y="2137588"/>
                  <a:pt x="3378200" y="2146300"/>
                </a:cubicBezTo>
                <a:cubicBezTo>
                  <a:pt x="3309033" y="2163592"/>
                  <a:pt x="3343012" y="2151194"/>
                  <a:pt x="3276600" y="2184400"/>
                </a:cubicBezTo>
                <a:cubicBezTo>
                  <a:pt x="3162300" y="2180167"/>
                  <a:pt x="3047661" y="2181468"/>
                  <a:pt x="2933700" y="2171700"/>
                </a:cubicBezTo>
                <a:cubicBezTo>
                  <a:pt x="2898919" y="2168719"/>
                  <a:pt x="2866331" y="2153146"/>
                  <a:pt x="2832100" y="2146300"/>
                </a:cubicBezTo>
                <a:cubicBezTo>
                  <a:pt x="2755203" y="2130921"/>
                  <a:pt x="2650160" y="2126443"/>
                  <a:pt x="2578100" y="2120900"/>
                </a:cubicBezTo>
                <a:cubicBezTo>
                  <a:pt x="2438400" y="2129367"/>
                  <a:pt x="2298226" y="2132020"/>
                  <a:pt x="2159000" y="2146300"/>
                </a:cubicBezTo>
                <a:cubicBezTo>
                  <a:pt x="2132366" y="2149032"/>
                  <a:pt x="2109210" y="2167298"/>
                  <a:pt x="2082800" y="2171700"/>
                </a:cubicBezTo>
                <a:lnTo>
                  <a:pt x="2006600" y="2184400"/>
                </a:lnTo>
                <a:cubicBezTo>
                  <a:pt x="1993900" y="2192867"/>
                  <a:pt x="1982448" y="2203601"/>
                  <a:pt x="1968500" y="2209800"/>
                </a:cubicBezTo>
                <a:cubicBezTo>
                  <a:pt x="1944034" y="2220674"/>
                  <a:pt x="1917700" y="2226733"/>
                  <a:pt x="1892300" y="2235200"/>
                </a:cubicBezTo>
                <a:cubicBezTo>
                  <a:pt x="1879600" y="2239433"/>
                  <a:pt x="1866174" y="2241913"/>
                  <a:pt x="1854200" y="2247900"/>
                </a:cubicBezTo>
                <a:cubicBezTo>
                  <a:pt x="1837267" y="2256367"/>
                  <a:pt x="1819838" y="2263907"/>
                  <a:pt x="1803400" y="2273300"/>
                </a:cubicBezTo>
                <a:cubicBezTo>
                  <a:pt x="1790148" y="2280873"/>
                  <a:pt x="1780158" y="2295204"/>
                  <a:pt x="1765300" y="2298700"/>
                </a:cubicBezTo>
                <a:cubicBezTo>
                  <a:pt x="1707023" y="2312412"/>
                  <a:pt x="1587500" y="2324100"/>
                  <a:pt x="1587500" y="2324100"/>
                </a:cubicBezTo>
                <a:cubicBezTo>
                  <a:pt x="1447800" y="2319867"/>
                  <a:pt x="1307731" y="2322400"/>
                  <a:pt x="1168400" y="2311400"/>
                </a:cubicBezTo>
                <a:cubicBezTo>
                  <a:pt x="1145674" y="2309606"/>
                  <a:pt x="1126325" y="2293791"/>
                  <a:pt x="1104900" y="2286000"/>
                </a:cubicBezTo>
                <a:cubicBezTo>
                  <a:pt x="1036877" y="2261264"/>
                  <a:pt x="1038549" y="2263062"/>
                  <a:pt x="977900" y="2247900"/>
                </a:cubicBezTo>
                <a:cubicBezTo>
                  <a:pt x="862980" y="2132980"/>
                  <a:pt x="1022729" y="2284697"/>
                  <a:pt x="889000" y="2184400"/>
                </a:cubicBezTo>
                <a:cubicBezTo>
                  <a:pt x="794287" y="2113365"/>
                  <a:pt x="884444" y="2145161"/>
                  <a:pt x="787400" y="2120900"/>
                </a:cubicBezTo>
                <a:cubicBezTo>
                  <a:pt x="678211" y="2048107"/>
                  <a:pt x="816360" y="2135380"/>
                  <a:pt x="711200" y="2082800"/>
                </a:cubicBezTo>
                <a:cubicBezTo>
                  <a:pt x="697548" y="2075974"/>
                  <a:pt x="686752" y="2064226"/>
                  <a:pt x="673100" y="2057400"/>
                </a:cubicBezTo>
                <a:cubicBezTo>
                  <a:pt x="652710" y="2047205"/>
                  <a:pt x="629990" y="2042195"/>
                  <a:pt x="609600" y="2032000"/>
                </a:cubicBezTo>
                <a:cubicBezTo>
                  <a:pt x="482055" y="1968227"/>
                  <a:pt x="676557" y="2047996"/>
                  <a:pt x="520700" y="1981200"/>
                </a:cubicBezTo>
                <a:cubicBezTo>
                  <a:pt x="447088" y="1949652"/>
                  <a:pt x="517719" y="1991913"/>
                  <a:pt x="444500" y="1943100"/>
                </a:cubicBezTo>
                <a:cubicBezTo>
                  <a:pt x="436033" y="1930400"/>
                  <a:pt x="425926" y="1918652"/>
                  <a:pt x="419100" y="1905000"/>
                </a:cubicBezTo>
                <a:cubicBezTo>
                  <a:pt x="413113" y="1893026"/>
                  <a:pt x="413826" y="1878039"/>
                  <a:pt x="406400" y="1866900"/>
                </a:cubicBezTo>
                <a:cubicBezTo>
                  <a:pt x="396437" y="1851956"/>
                  <a:pt x="381000" y="1841500"/>
                  <a:pt x="368300" y="1828800"/>
                </a:cubicBezTo>
                <a:cubicBezTo>
                  <a:pt x="345947" y="1761740"/>
                  <a:pt x="363026" y="1801839"/>
                  <a:pt x="304800" y="1714500"/>
                </a:cubicBezTo>
                <a:cubicBezTo>
                  <a:pt x="296333" y="1701800"/>
                  <a:pt x="292100" y="1684867"/>
                  <a:pt x="279400" y="1676400"/>
                </a:cubicBezTo>
                <a:cubicBezTo>
                  <a:pt x="184805" y="1613337"/>
                  <a:pt x="300986" y="1694388"/>
                  <a:pt x="203200" y="1612900"/>
                </a:cubicBezTo>
                <a:cubicBezTo>
                  <a:pt x="191474" y="1603129"/>
                  <a:pt x="179048" y="1593699"/>
                  <a:pt x="165100" y="1587500"/>
                </a:cubicBezTo>
                <a:cubicBezTo>
                  <a:pt x="140634" y="1576626"/>
                  <a:pt x="88900" y="1562100"/>
                  <a:pt x="88900" y="1562100"/>
                </a:cubicBezTo>
                <a:cubicBezTo>
                  <a:pt x="56978" y="1466335"/>
                  <a:pt x="100039" y="1584377"/>
                  <a:pt x="50800" y="1485900"/>
                </a:cubicBezTo>
                <a:cubicBezTo>
                  <a:pt x="44813" y="1473926"/>
                  <a:pt x="44087" y="1459774"/>
                  <a:pt x="38100" y="1447800"/>
                </a:cubicBezTo>
                <a:cubicBezTo>
                  <a:pt x="-11139" y="1349323"/>
                  <a:pt x="31922" y="1467365"/>
                  <a:pt x="0" y="1371600"/>
                </a:cubicBezTo>
                <a:cubicBezTo>
                  <a:pt x="4233" y="1312333"/>
                  <a:pt x="-1711" y="1251444"/>
                  <a:pt x="12700" y="1193800"/>
                </a:cubicBezTo>
                <a:cubicBezTo>
                  <a:pt x="16402" y="1178992"/>
                  <a:pt x="41029" y="1180126"/>
                  <a:pt x="50800" y="1168400"/>
                </a:cubicBezTo>
                <a:cubicBezTo>
                  <a:pt x="62920" y="1153856"/>
                  <a:pt x="66460" y="1133834"/>
                  <a:pt x="76200" y="1117600"/>
                </a:cubicBezTo>
                <a:cubicBezTo>
                  <a:pt x="91906" y="1091423"/>
                  <a:pt x="117347" y="1070360"/>
                  <a:pt x="127000" y="1041400"/>
                </a:cubicBezTo>
                <a:cubicBezTo>
                  <a:pt x="131233" y="1028700"/>
                  <a:pt x="131337" y="1013753"/>
                  <a:pt x="139700" y="1003300"/>
                </a:cubicBezTo>
                <a:cubicBezTo>
                  <a:pt x="149235" y="991381"/>
                  <a:pt x="165100" y="986367"/>
                  <a:pt x="177800" y="977900"/>
                </a:cubicBezTo>
                <a:cubicBezTo>
                  <a:pt x="182033" y="965200"/>
                  <a:pt x="182281" y="950367"/>
                  <a:pt x="190500" y="939800"/>
                </a:cubicBezTo>
                <a:cubicBezTo>
                  <a:pt x="205683" y="920279"/>
                  <a:pt x="267325" y="854855"/>
                  <a:pt x="304800" y="838200"/>
                </a:cubicBezTo>
                <a:cubicBezTo>
                  <a:pt x="329266" y="827326"/>
                  <a:pt x="354226" y="812800"/>
                  <a:pt x="381000" y="812800"/>
                </a:cubicBezTo>
                <a:lnTo>
                  <a:pt x="393700" y="8255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rma livre 7"/>
          <p:cNvSpPr/>
          <p:nvPr/>
        </p:nvSpPr>
        <p:spPr>
          <a:xfrm>
            <a:off x="1749483" y="4726886"/>
            <a:ext cx="2763240" cy="1066800"/>
          </a:xfrm>
          <a:custGeom>
            <a:avLst/>
            <a:gdLst>
              <a:gd name="connsiteX0" fmla="*/ 241300 w 2763240"/>
              <a:gd name="connsiteY0" fmla="*/ 241300 h 1066800"/>
              <a:gd name="connsiteX1" fmla="*/ 304800 w 2763240"/>
              <a:gd name="connsiteY1" fmla="*/ 215900 h 1066800"/>
              <a:gd name="connsiteX2" fmla="*/ 406400 w 2763240"/>
              <a:gd name="connsiteY2" fmla="*/ 165100 h 1066800"/>
              <a:gd name="connsiteX3" fmla="*/ 508000 w 2763240"/>
              <a:gd name="connsiteY3" fmla="*/ 139700 h 1066800"/>
              <a:gd name="connsiteX4" fmla="*/ 711200 w 2763240"/>
              <a:gd name="connsiteY4" fmla="*/ 114300 h 1066800"/>
              <a:gd name="connsiteX5" fmla="*/ 787400 w 2763240"/>
              <a:gd name="connsiteY5" fmla="*/ 88900 h 1066800"/>
              <a:gd name="connsiteX6" fmla="*/ 889000 w 2763240"/>
              <a:gd name="connsiteY6" fmla="*/ 63500 h 1066800"/>
              <a:gd name="connsiteX7" fmla="*/ 927100 w 2763240"/>
              <a:gd name="connsiteY7" fmla="*/ 50800 h 1066800"/>
              <a:gd name="connsiteX8" fmla="*/ 965200 w 2763240"/>
              <a:gd name="connsiteY8" fmla="*/ 25400 h 1066800"/>
              <a:gd name="connsiteX9" fmla="*/ 1422400 w 2763240"/>
              <a:gd name="connsiteY9" fmla="*/ 0 h 1066800"/>
              <a:gd name="connsiteX10" fmla="*/ 2120900 w 2763240"/>
              <a:gd name="connsiteY10" fmla="*/ 25400 h 1066800"/>
              <a:gd name="connsiteX11" fmla="*/ 2235200 w 2763240"/>
              <a:gd name="connsiteY11" fmla="*/ 50800 h 1066800"/>
              <a:gd name="connsiteX12" fmla="*/ 2273300 w 2763240"/>
              <a:gd name="connsiteY12" fmla="*/ 63500 h 1066800"/>
              <a:gd name="connsiteX13" fmla="*/ 2336800 w 2763240"/>
              <a:gd name="connsiteY13" fmla="*/ 76200 h 1066800"/>
              <a:gd name="connsiteX14" fmla="*/ 2413000 w 2763240"/>
              <a:gd name="connsiteY14" fmla="*/ 114300 h 1066800"/>
              <a:gd name="connsiteX15" fmla="*/ 2501900 w 2763240"/>
              <a:gd name="connsiteY15" fmla="*/ 165100 h 1066800"/>
              <a:gd name="connsiteX16" fmla="*/ 2540000 w 2763240"/>
              <a:gd name="connsiteY16" fmla="*/ 203200 h 1066800"/>
              <a:gd name="connsiteX17" fmla="*/ 2616200 w 2763240"/>
              <a:gd name="connsiteY17" fmla="*/ 254000 h 1066800"/>
              <a:gd name="connsiteX18" fmla="*/ 2692400 w 2763240"/>
              <a:gd name="connsiteY18" fmla="*/ 330200 h 1066800"/>
              <a:gd name="connsiteX19" fmla="*/ 2705100 w 2763240"/>
              <a:gd name="connsiteY19" fmla="*/ 368300 h 1066800"/>
              <a:gd name="connsiteX20" fmla="*/ 2743200 w 2763240"/>
              <a:gd name="connsiteY20" fmla="*/ 419100 h 1066800"/>
              <a:gd name="connsiteX21" fmla="*/ 2755900 w 2763240"/>
              <a:gd name="connsiteY21" fmla="*/ 482600 h 1066800"/>
              <a:gd name="connsiteX22" fmla="*/ 2717800 w 2763240"/>
              <a:gd name="connsiteY22" fmla="*/ 787400 h 1066800"/>
              <a:gd name="connsiteX23" fmla="*/ 2679700 w 2763240"/>
              <a:gd name="connsiteY23" fmla="*/ 812800 h 1066800"/>
              <a:gd name="connsiteX24" fmla="*/ 2654300 w 2763240"/>
              <a:gd name="connsiteY24" fmla="*/ 850900 h 1066800"/>
              <a:gd name="connsiteX25" fmla="*/ 2514600 w 2763240"/>
              <a:gd name="connsiteY25" fmla="*/ 914400 h 1066800"/>
              <a:gd name="connsiteX26" fmla="*/ 2413000 w 2763240"/>
              <a:gd name="connsiteY26" fmla="*/ 965200 h 1066800"/>
              <a:gd name="connsiteX27" fmla="*/ 2324100 w 2763240"/>
              <a:gd name="connsiteY27" fmla="*/ 1003300 h 1066800"/>
              <a:gd name="connsiteX28" fmla="*/ 2260600 w 2763240"/>
              <a:gd name="connsiteY28" fmla="*/ 1016000 h 1066800"/>
              <a:gd name="connsiteX29" fmla="*/ 2184400 w 2763240"/>
              <a:gd name="connsiteY29" fmla="*/ 1041400 h 1066800"/>
              <a:gd name="connsiteX30" fmla="*/ 2146300 w 2763240"/>
              <a:gd name="connsiteY30" fmla="*/ 1054100 h 1066800"/>
              <a:gd name="connsiteX31" fmla="*/ 2044700 w 2763240"/>
              <a:gd name="connsiteY31" fmla="*/ 1066800 h 1066800"/>
              <a:gd name="connsiteX32" fmla="*/ 1003300 w 2763240"/>
              <a:gd name="connsiteY32" fmla="*/ 1054100 h 1066800"/>
              <a:gd name="connsiteX33" fmla="*/ 939800 w 2763240"/>
              <a:gd name="connsiteY33" fmla="*/ 1041400 h 1066800"/>
              <a:gd name="connsiteX34" fmla="*/ 850900 w 2763240"/>
              <a:gd name="connsiteY34" fmla="*/ 1028700 h 1066800"/>
              <a:gd name="connsiteX35" fmla="*/ 762000 w 2763240"/>
              <a:gd name="connsiteY35" fmla="*/ 1003300 h 1066800"/>
              <a:gd name="connsiteX36" fmla="*/ 698500 w 2763240"/>
              <a:gd name="connsiteY36" fmla="*/ 990600 h 1066800"/>
              <a:gd name="connsiteX37" fmla="*/ 609600 w 2763240"/>
              <a:gd name="connsiteY37" fmla="*/ 965200 h 1066800"/>
              <a:gd name="connsiteX38" fmla="*/ 546100 w 2763240"/>
              <a:gd name="connsiteY38" fmla="*/ 952500 h 1066800"/>
              <a:gd name="connsiteX39" fmla="*/ 469900 w 2763240"/>
              <a:gd name="connsiteY39" fmla="*/ 914400 h 1066800"/>
              <a:gd name="connsiteX40" fmla="*/ 368300 w 2763240"/>
              <a:gd name="connsiteY40" fmla="*/ 850900 h 1066800"/>
              <a:gd name="connsiteX41" fmla="*/ 292100 w 2763240"/>
              <a:gd name="connsiteY41" fmla="*/ 825500 h 1066800"/>
              <a:gd name="connsiteX42" fmla="*/ 254000 w 2763240"/>
              <a:gd name="connsiteY42" fmla="*/ 812800 h 1066800"/>
              <a:gd name="connsiteX43" fmla="*/ 215900 w 2763240"/>
              <a:gd name="connsiteY43" fmla="*/ 787400 h 1066800"/>
              <a:gd name="connsiteX44" fmla="*/ 177800 w 2763240"/>
              <a:gd name="connsiteY44" fmla="*/ 774700 h 1066800"/>
              <a:gd name="connsiteX45" fmla="*/ 127000 w 2763240"/>
              <a:gd name="connsiteY45" fmla="*/ 749300 h 1066800"/>
              <a:gd name="connsiteX46" fmla="*/ 76200 w 2763240"/>
              <a:gd name="connsiteY46" fmla="*/ 698500 h 1066800"/>
              <a:gd name="connsiteX47" fmla="*/ 38100 w 2763240"/>
              <a:gd name="connsiteY47" fmla="*/ 622300 h 1066800"/>
              <a:gd name="connsiteX48" fmla="*/ 0 w 2763240"/>
              <a:gd name="connsiteY48" fmla="*/ 546100 h 1066800"/>
              <a:gd name="connsiteX49" fmla="*/ 12700 w 2763240"/>
              <a:gd name="connsiteY49" fmla="*/ 342900 h 1066800"/>
              <a:gd name="connsiteX50" fmla="*/ 76200 w 2763240"/>
              <a:gd name="connsiteY50" fmla="*/ 292100 h 1066800"/>
              <a:gd name="connsiteX51" fmla="*/ 127000 w 2763240"/>
              <a:gd name="connsiteY51" fmla="*/ 279400 h 1066800"/>
              <a:gd name="connsiteX52" fmla="*/ 215900 w 2763240"/>
              <a:gd name="connsiteY52" fmla="*/ 254000 h 1066800"/>
              <a:gd name="connsiteX53" fmla="*/ 241300 w 2763240"/>
              <a:gd name="connsiteY53" fmla="*/ 2413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63240" h="1066800">
                <a:moveTo>
                  <a:pt x="241300" y="241300"/>
                </a:moveTo>
                <a:cubicBezTo>
                  <a:pt x="256117" y="234950"/>
                  <a:pt x="284410" y="226095"/>
                  <a:pt x="304800" y="215900"/>
                </a:cubicBezTo>
                <a:cubicBezTo>
                  <a:pt x="386366" y="175117"/>
                  <a:pt x="292139" y="200257"/>
                  <a:pt x="406400" y="165100"/>
                </a:cubicBezTo>
                <a:cubicBezTo>
                  <a:pt x="439765" y="154834"/>
                  <a:pt x="473442" y="144637"/>
                  <a:pt x="508000" y="139700"/>
                </a:cubicBezTo>
                <a:cubicBezTo>
                  <a:pt x="634849" y="121579"/>
                  <a:pt x="567149" y="130306"/>
                  <a:pt x="711200" y="114300"/>
                </a:cubicBezTo>
                <a:cubicBezTo>
                  <a:pt x="736600" y="105833"/>
                  <a:pt x="761425" y="95394"/>
                  <a:pt x="787400" y="88900"/>
                </a:cubicBezTo>
                <a:cubicBezTo>
                  <a:pt x="821267" y="80433"/>
                  <a:pt x="855882" y="74539"/>
                  <a:pt x="889000" y="63500"/>
                </a:cubicBezTo>
                <a:cubicBezTo>
                  <a:pt x="901700" y="59267"/>
                  <a:pt x="915126" y="56787"/>
                  <a:pt x="927100" y="50800"/>
                </a:cubicBezTo>
                <a:cubicBezTo>
                  <a:pt x="940752" y="43974"/>
                  <a:pt x="950144" y="27909"/>
                  <a:pt x="965200" y="25400"/>
                </a:cubicBezTo>
                <a:cubicBezTo>
                  <a:pt x="1009889" y="17952"/>
                  <a:pt x="1420236" y="103"/>
                  <a:pt x="1422400" y="0"/>
                </a:cubicBezTo>
                <a:lnTo>
                  <a:pt x="2120900" y="25400"/>
                </a:lnTo>
                <a:cubicBezTo>
                  <a:pt x="2136772" y="26194"/>
                  <a:pt x="2215811" y="45260"/>
                  <a:pt x="2235200" y="50800"/>
                </a:cubicBezTo>
                <a:cubicBezTo>
                  <a:pt x="2248072" y="54478"/>
                  <a:pt x="2260313" y="60253"/>
                  <a:pt x="2273300" y="63500"/>
                </a:cubicBezTo>
                <a:cubicBezTo>
                  <a:pt x="2294241" y="68735"/>
                  <a:pt x="2315859" y="70965"/>
                  <a:pt x="2336800" y="76200"/>
                </a:cubicBezTo>
                <a:cubicBezTo>
                  <a:pt x="2388544" y="89136"/>
                  <a:pt x="2364715" y="86709"/>
                  <a:pt x="2413000" y="114300"/>
                </a:cubicBezTo>
                <a:cubicBezTo>
                  <a:pt x="2452524" y="136885"/>
                  <a:pt x="2468146" y="136971"/>
                  <a:pt x="2501900" y="165100"/>
                </a:cubicBezTo>
                <a:cubicBezTo>
                  <a:pt x="2515698" y="176598"/>
                  <a:pt x="2525823" y="192173"/>
                  <a:pt x="2540000" y="203200"/>
                </a:cubicBezTo>
                <a:cubicBezTo>
                  <a:pt x="2564097" y="221942"/>
                  <a:pt x="2594614" y="232414"/>
                  <a:pt x="2616200" y="254000"/>
                </a:cubicBezTo>
                <a:lnTo>
                  <a:pt x="2692400" y="330200"/>
                </a:lnTo>
                <a:cubicBezTo>
                  <a:pt x="2696633" y="342900"/>
                  <a:pt x="2698458" y="356677"/>
                  <a:pt x="2705100" y="368300"/>
                </a:cubicBezTo>
                <a:cubicBezTo>
                  <a:pt x="2715602" y="386678"/>
                  <a:pt x="2734603" y="399758"/>
                  <a:pt x="2743200" y="419100"/>
                </a:cubicBezTo>
                <a:cubicBezTo>
                  <a:pt x="2751967" y="438825"/>
                  <a:pt x="2751667" y="461433"/>
                  <a:pt x="2755900" y="482600"/>
                </a:cubicBezTo>
                <a:cubicBezTo>
                  <a:pt x="2753373" y="535660"/>
                  <a:pt x="2790700" y="714500"/>
                  <a:pt x="2717800" y="787400"/>
                </a:cubicBezTo>
                <a:cubicBezTo>
                  <a:pt x="2707007" y="798193"/>
                  <a:pt x="2692400" y="804333"/>
                  <a:pt x="2679700" y="812800"/>
                </a:cubicBezTo>
                <a:cubicBezTo>
                  <a:pt x="2671233" y="825500"/>
                  <a:pt x="2665787" y="840849"/>
                  <a:pt x="2654300" y="850900"/>
                </a:cubicBezTo>
                <a:cubicBezTo>
                  <a:pt x="2589201" y="907861"/>
                  <a:pt x="2587484" y="899823"/>
                  <a:pt x="2514600" y="914400"/>
                </a:cubicBezTo>
                <a:cubicBezTo>
                  <a:pt x="2447131" y="959379"/>
                  <a:pt x="2506206" y="923775"/>
                  <a:pt x="2413000" y="965200"/>
                </a:cubicBezTo>
                <a:cubicBezTo>
                  <a:pt x="2366269" y="985969"/>
                  <a:pt x="2368817" y="992121"/>
                  <a:pt x="2324100" y="1003300"/>
                </a:cubicBezTo>
                <a:cubicBezTo>
                  <a:pt x="2303159" y="1008535"/>
                  <a:pt x="2281425" y="1010320"/>
                  <a:pt x="2260600" y="1016000"/>
                </a:cubicBezTo>
                <a:cubicBezTo>
                  <a:pt x="2234769" y="1023045"/>
                  <a:pt x="2209800" y="1032933"/>
                  <a:pt x="2184400" y="1041400"/>
                </a:cubicBezTo>
                <a:cubicBezTo>
                  <a:pt x="2171700" y="1045633"/>
                  <a:pt x="2159584" y="1052440"/>
                  <a:pt x="2146300" y="1054100"/>
                </a:cubicBezTo>
                <a:lnTo>
                  <a:pt x="2044700" y="1066800"/>
                </a:lnTo>
                <a:lnTo>
                  <a:pt x="1003300" y="1054100"/>
                </a:lnTo>
                <a:cubicBezTo>
                  <a:pt x="981720" y="1053604"/>
                  <a:pt x="961092" y="1044949"/>
                  <a:pt x="939800" y="1041400"/>
                </a:cubicBezTo>
                <a:cubicBezTo>
                  <a:pt x="910273" y="1036479"/>
                  <a:pt x="880170" y="1034972"/>
                  <a:pt x="850900" y="1028700"/>
                </a:cubicBezTo>
                <a:cubicBezTo>
                  <a:pt x="820765" y="1022242"/>
                  <a:pt x="791899" y="1010775"/>
                  <a:pt x="762000" y="1003300"/>
                </a:cubicBezTo>
                <a:cubicBezTo>
                  <a:pt x="741059" y="998065"/>
                  <a:pt x="719572" y="995283"/>
                  <a:pt x="698500" y="990600"/>
                </a:cubicBezTo>
                <a:cubicBezTo>
                  <a:pt x="484701" y="943089"/>
                  <a:pt x="779312" y="1007628"/>
                  <a:pt x="609600" y="965200"/>
                </a:cubicBezTo>
                <a:cubicBezTo>
                  <a:pt x="588659" y="959965"/>
                  <a:pt x="567267" y="956733"/>
                  <a:pt x="546100" y="952500"/>
                </a:cubicBezTo>
                <a:cubicBezTo>
                  <a:pt x="391948" y="849732"/>
                  <a:pt x="614496" y="993270"/>
                  <a:pt x="469900" y="914400"/>
                </a:cubicBezTo>
                <a:cubicBezTo>
                  <a:pt x="434839" y="895276"/>
                  <a:pt x="406188" y="863529"/>
                  <a:pt x="368300" y="850900"/>
                </a:cubicBezTo>
                <a:lnTo>
                  <a:pt x="292100" y="825500"/>
                </a:lnTo>
                <a:cubicBezTo>
                  <a:pt x="279400" y="821267"/>
                  <a:pt x="265139" y="820226"/>
                  <a:pt x="254000" y="812800"/>
                </a:cubicBezTo>
                <a:cubicBezTo>
                  <a:pt x="241300" y="804333"/>
                  <a:pt x="229552" y="794226"/>
                  <a:pt x="215900" y="787400"/>
                </a:cubicBezTo>
                <a:cubicBezTo>
                  <a:pt x="203926" y="781413"/>
                  <a:pt x="190105" y="779973"/>
                  <a:pt x="177800" y="774700"/>
                </a:cubicBezTo>
                <a:cubicBezTo>
                  <a:pt x="160399" y="767242"/>
                  <a:pt x="143933" y="757767"/>
                  <a:pt x="127000" y="749300"/>
                </a:cubicBezTo>
                <a:cubicBezTo>
                  <a:pt x="99291" y="666173"/>
                  <a:pt x="137776" y="747761"/>
                  <a:pt x="76200" y="698500"/>
                </a:cubicBezTo>
                <a:cubicBezTo>
                  <a:pt x="45870" y="674236"/>
                  <a:pt x="53438" y="652976"/>
                  <a:pt x="38100" y="622300"/>
                </a:cubicBezTo>
                <a:cubicBezTo>
                  <a:pt x="-11139" y="523823"/>
                  <a:pt x="31922" y="641865"/>
                  <a:pt x="0" y="546100"/>
                </a:cubicBezTo>
                <a:cubicBezTo>
                  <a:pt x="4233" y="478367"/>
                  <a:pt x="2116" y="409935"/>
                  <a:pt x="12700" y="342900"/>
                </a:cubicBezTo>
                <a:cubicBezTo>
                  <a:pt x="18819" y="304147"/>
                  <a:pt x="47043" y="300431"/>
                  <a:pt x="76200" y="292100"/>
                </a:cubicBezTo>
                <a:cubicBezTo>
                  <a:pt x="92983" y="287305"/>
                  <a:pt x="110217" y="284195"/>
                  <a:pt x="127000" y="279400"/>
                </a:cubicBezTo>
                <a:cubicBezTo>
                  <a:pt x="163186" y="269061"/>
                  <a:pt x="176198" y="259672"/>
                  <a:pt x="215900" y="254000"/>
                </a:cubicBezTo>
                <a:cubicBezTo>
                  <a:pt x="228472" y="252204"/>
                  <a:pt x="226483" y="247650"/>
                  <a:pt x="241300" y="2413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2558256" y="4212476"/>
            <a:ext cx="1353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Real World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042091" y="5072871"/>
            <a:ext cx="2386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Assumed Real World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505383" y="5311086"/>
            <a:ext cx="1737360" cy="0"/>
          </a:xfrm>
          <a:prstGeom prst="straightConnector1">
            <a:avLst/>
          </a:prstGeom>
          <a:ln w="1016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6242743" y="4838011"/>
            <a:ext cx="1530210" cy="9461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Model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892AC5-92A3-4714-84E2-C1FB38CA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Modeling?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4C9282-D144-4DBE-80BE-4569833D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/>
              <a:t>Majority of operations research applications usually involve varying degrees of </a:t>
            </a:r>
            <a:r>
              <a:rPr lang="en-US" sz="2200" b="1" dirty="0">
                <a:solidFill>
                  <a:srgbClr val="559028"/>
                </a:solidFill>
              </a:rPr>
              <a:t>approximation.</a:t>
            </a:r>
          </a:p>
          <a:p>
            <a:pPr algn="just">
              <a:spcBef>
                <a:spcPts val="600"/>
              </a:spcBef>
            </a:pPr>
            <a:r>
              <a:rPr lang="en-US" sz="2200" dirty="0"/>
              <a:t>We should </a:t>
            </a:r>
            <a:r>
              <a:rPr lang="en-US" sz="2200" b="1" dirty="0">
                <a:solidFill>
                  <a:srgbClr val="559028"/>
                </a:solidFill>
              </a:rPr>
              <a:t>abstract the assumed real world from the real situation </a:t>
            </a:r>
            <a:r>
              <a:rPr lang="en-US" sz="2200" dirty="0"/>
              <a:t>by concentrating on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dominant variables</a:t>
            </a:r>
            <a:r>
              <a:rPr lang="en-US" sz="2200" dirty="0"/>
              <a:t> that control the behavior of the real system.</a:t>
            </a:r>
          </a:p>
          <a:p>
            <a:pPr algn="just">
              <a:spcBef>
                <a:spcPts val="600"/>
              </a:spcBef>
            </a:pPr>
            <a:r>
              <a:rPr lang="en-US" sz="2200" dirty="0"/>
              <a:t>A model should express in an amenable manner the mathematical functions that </a:t>
            </a:r>
            <a:r>
              <a:rPr lang="en-US" sz="2200" b="1" dirty="0">
                <a:solidFill>
                  <a:srgbClr val="5A2781"/>
                </a:solidFill>
              </a:rPr>
              <a:t>represent the behavior of the assumed real world</a:t>
            </a:r>
            <a:r>
              <a:rPr lang="en-US" sz="2200" dirty="0"/>
              <a:t>.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8F59-4320-46EB-A79B-8C658A2A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7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C44A9C-F3AF-47E7-AF7D-A09461F8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Seven-Steps for Modeling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7B9EB-F574-4BC7-A7F8-FD5547A3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9868" y="1078764"/>
            <a:ext cx="342900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Formulate the Problem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6616" y="1687301"/>
            <a:ext cx="342900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Observe the System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39868" y="2294722"/>
            <a:ext cx="34290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Formulate a Mathematical Model of the Problem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6616" y="3211035"/>
            <a:ext cx="34290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Verify the Model and Use the Model for Prediction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6616" y="4127348"/>
            <a:ext cx="342900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Select a Suitable Alternative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868" y="5649966"/>
            <a:ext cx="34290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Implement and Evaluate Recommendations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1AFD98-F856-4423-8FD4-8A2C6620AD2D}"/>
              </a:ext>
            </a:extLst>
          </p:cNvPr>
          <p:cNvSpPr txBox="1"/>
          <p:nvPr/>
        </p:nvSpPr>
        <p:spPr>
          <a:xfrm>
            <a:off x="926616" y="4735632"/>
            <a:ext cx="34290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Present the Results and Conclusions</a:t>
            </a:r>
          </a:p>
        </p:txBody>
      </p:sp>
      <p:sp>
        <p:nvSpPr>
          <p:cNvPr id="40" name="Content Placeholder 32">
            <a:extLst>
              <a:ext uri="{FF2B5EF4-FFF2-40B4-BE49-F238E27FC236}">
                <a16:creationId xmlns:a16="http://schemas.microsoft.com/office/drawing/2014/main" id="{CA40A22D-DCB7-4D04-AC9A-74636E24B741}"/>
              </a:ext>
            </a:extLst>
          </p:cNvPr>
          <p:cNvSpPr txBox="1">
            <a:spLocks/>
          </p:cNvSpPr>
          <p:nvPr/>
        </p:nvSpPr>
        <p:spPr>
          <a:xfrm>
            <a:off x="5314383" y="1072159"/>
            <a:ext cx="3647452" cy="578107"/>
          </a:xfrm>
          <a:prstGeom prst="rect">
            <a:avLst/>
          </a:prstGeom>
          <a:ln>
            <a:noFill/>
            <a:prstDash val="lgDash"/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What is the problem?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What are the objectives?</a:t>
            </a:r>
          </a:p>
        </p:txBody>
      </p:sp>
      <p:sp>
        <p:nvSpPr>
          <p:cNvPr id="41" name="Content Placeholder 32">
            <a:extLst>
              <a:ext uri="{FF2B5EF4-FFF2-40B4-BE49-F238E27FC236}">
                <a16:creationId xmlns:a16="http://schemas.microsoft.com/office/drawing/2014/main" id="{34A46C4D-88AB-443D-833E-4A2C893E7194}"/>
              </a:ext>
            </a:extLst>
          </p:cNvPr>
          <p:cNvSpPr txBox="1">
            <a:spLocks/>
          </p:cNvSpPr>
          <p:nvPr/>
        </p:nvSpPr>
        <p:spPr>
          <a:xfrm>
            <a:off x="5314383" y="1716615"/>
            <a:ext cx="3647452" cy="578107"/>
          </a:xfrm>
          <a:prstGeom prst="rect">
            <a:avLst/>
          </a:prstGeom>
          <a:ln>
            <a:noFill/>
            <a:prstDash val="lgDash"/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What parameters and data?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BC9A87-CDC6-493E-8956-576B59038C90}"/>
              </a:ext>
            </a:extLst>
          </p:cNvPr>
          <p:cNvSpPr/>
          <p:nvPr/>
        </p:nvSpPr>
        <p:spPr>
          <a:xfrm>
            <a:off x="5307926" y="3211035"/>
            <a:ext cx="2909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Checking correctness and completeness.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150DBEE-4651-4289-B524-EBFBAF8D56E3}"/>
              </a:ext>
            </a:extLst>
          </p:cNvPr>
          <p:cNvCxnSpPr>
            <a:stCxn id="17" idx="3"/>
            <a:endCxn id="15" idx="3"/>
          </p:cNvCxnSpPr>
          <p:nvPr/>
        </p:nvCxnSpPr>
        <p:spPr>
          <a:xfrm flipV="1">
            <a:off x="4355616" y="1887356"/>
            <a:ext cx="12700" cy="1677622"/>
          </a:xfrm>
          <a:prstGeom prst="curvedConnector3">
            <a:avLst>
              <a:gd name="adj1" fmla="val 3365213"/>
            </a:avLst>
          </a:prstGeom>
          <a:ln w="38100">
            <a:solidFill>
              <a:srgbClr val="6094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0175E672-536E-4083-A5F3-2B72C24C5197}"/>
              </a:ext>
            </a:extLst>
          </p:cNvPr>
          <p:cNvCxnSpPr>
            <a:cxnSpLocks/>
            <a:stCxn id="17" idx="3"/>
            <a:endCxn id="16" idx="3"/>
          </p:cNvCxnSpPr>
          <p:nvPr/>
        </p:nvCxnSpPr>
        <p:spPr>
          <a:xfrm flipV="1">
            <a:off x="4355616" y="2648665"/>
            <a:ext cx="13252" cy="916313"/>
          </a:xfrm>
          <a:prstGeom prst="curvedConnector3">
            <a:avLst>
              <a:gd name="adj1" fmla="val 1825023"/>
            </a:avLst>
          </a:prstGeom>
          <a:ln w="38100">
            <a:solidFill>
              <a:srgbClr val="6094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813427-47AD-4C91-9115-A5F6AAE2549D}"/>
              </a:ext>
            </a:extLst>
          </p:cNvPr>
          <p:cNvCxnSpPr>
            <a:cxnSpLocks/>
            <a:stCxn id="39" idx="3"/>
            <a:endCxn id="14" idx="3"/>
          </p:cNvCxnSpPr>
          <p:nvPr/>
        </p:nvCxnSpPr>
        <p:spPr>
          <a:xfrm flipV="1">
            <a:off x="4355616" y="1278819"/>
            <a:ext cx="13252" cy="3810756"/>
          </a:xfrm>
          <a:prstGeom prst="curvedConnector3">
            <a:avLst>
              <a:gd name="adj1" fmla="val 5925075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B5963F1B-DEBD-4B9F-B075-1CA2910698CA}"/>
              </a:ext>
            </a:extLst>
          </p:cNvPr>
          <p:cNvCxnSpPr>
            <a:cxnSpLocks/>
            <a:stCxn id="39" idx="3"/>
            <a:endCxn id="15" idx="3"/>
          </p:cNvCxnSpPr>
          <p:nvPr/>
        </p:nvCxnSpPr>
        <p:spPr>
          <a:xfrm flipV="1">
            <a:off x="4355616" y="1887356"/>
            <a:ext cx="12700" cy="3202219"/>
          </a:xfrm>
          <a:prstGeom prst="curvedConnector3">
            <a:avLst>
              <a:gd name="adj1" fmla="val 493044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44B56900-54DD-4030-B92D-BEA01DD639F1}"/>
              </a:ext>
            </a:extLst>
          </p:cNvPr>
          <p:cNvCxnSpPr>
            <a:cxnSpLocks/>
            <a:stCxn id="39" idx="3"/>
            <a:endCxn id="16" idx="3"/>
          </p:cNvCxnSpPr>
          <p:nvPr/>
        </p:nvCxnSpPr>
        <p:spPr>
          <a:xfrm flipV="1">
            <a:off x="4355616" y="2648665"/>
            <a:ext cx="13252" cy="2440910"/>
          </a:xfrm>
          <a:prstGeom prst="curvedConnector3">
            <a:avLst>
              <a:gd name="adj1" fmla="val 3825045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717810E-3D72-4164-99D8-792BE6B13A92}"/>
              </a:ext>
            </a:extLst>
          </p:cNvPr>
          <p:cNvSpPr txBox="1"/>
          <p:nvPr/>
        </p:nvSpPr>
        <p:spPr>
          <a:xfrm>
            <a:off x="473083" y="1090655"/>
            <a:ext cx="4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1.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7F4C23-8AD8-4336-8E5A-FC6A0FF2C6A6}"/>
              </a:ext>
            </a:extLst>
          </p:cNvPr>
          <p:cNvSpPr txBox="1"/>
          <p:nvPr/>
        </p:nvSpPr>
        <p:spPr>
          <a:xfrm>
            <a:off x="492963" y="1653870"/>
            <a:ext cx="4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2.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1C580B-481B-4D4F-9BD5-067E6E9C0F76}"/>
              </a:ext>
            </a:extLst>
          </p:cNvPr>
          <p:cNvSpPr txBox="1"/>
          <p:nvPr/>
        </p:nvSpPr>
        <p:spPr>
          <a:xfrm>
            <a:off x="506242" y="2429492"/>
            <a:ext cx="4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3.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DF9216-6BCC-47FB-B726-859E02A4041E}"/>
              </a:ext>
            </a:extLst>
          </p:cNvPr>
          <p:cNvSpPr txBox="1"/>
          <p:nvPr/>
        </p:nvSpPr>
        <p:spPr>
          <a:xfrm>
            <a:off x="506242" y="3360488"/>
            <a:ext cx="4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4.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EF9712-1AB6-4062-8873-FD5CAF9D398F}"/>
              </a:ext>
            </a:extLst>
          </p:cNvPr>
          <p:cNvSpPr txBox="1"/>
          <p:nvPr/>
        </p:nvSpPr>
        <p:spPr>
          <a:xfrm>
            <a:off x="506242" y="4126076"/>
            <a:ext cx="4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5.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3DF737-5EE4-489E-9770-1A22CE063E58}"/>
              </a:ext>
            </a:extLst>
          </p:cNvPr>
          <p:cNvSpPr txBox="1"/>
          <p:nvPr/>
        </p:nvSpPr>
        <p:spPr>
          <a:xfrm>
            <a:off x="506242" y="4857879"/>
            <a:ext cx="4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6.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7EDF53-A82D-47F2-B03C-8BE5DE64D680}"/>
              </a:ext>
            </a:extLst>
          </p:cNvPr>
          <p:cNvSpPr txBox="1"/>
          <p:nvPr/>
        </p:nvSpPr>
        <p:spPr>
          <a:xfrm>
            <a:off x="506242" y="5774646"/>
            <a:ext cx="43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7.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B47308C-4F59-4F65-BA23-FD1F1CE699B1}"/>
              </a:ext>
            </a:extLst>
          </p:cNvPr>
          <p:cNvCxnSpPr>
            <a:cxnSpLocks/>
            <a:stCxn id="17" idx="3"/>
            <a:endCxn id="14" idx="3"/>
          </p:cNvCxnSpPr>
          <p:nvPr/>
        </p:nvCxnSpPr>
        <p:spPr>
          <a:xfrm flipV="1">
            <a:off x="4355616" y="1278819"/>
            <a:ext cx="13252" cy="2286159"/>
          </a:xfrm>
          <a:prstGeom prst="curvedConnector3">
            <a:avLst>
              <a:gd name="adj1" fmla="val 4266594"/>
            </a:avLst>
          </a:prstGeom>
          <a:ln w="38100">
            <a:solidFill>
              <a:srgbClr val="6094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9" grpId="0" animBg="1"/>
      <p:bldP spid="40" grpId="0"/>
      <p:bldP spid="41" grpId="0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>
            <a:extLst>
              <a:ext uri="{FF2B5EF4-FFF2-40B4-BE49-F238E27FC236}">
                <a16:creationId xmlns:a16="http://schemas.microsoft.com/office/drawing/2014/main" id="{9CB716CC-84FE-4744-A630-6E17AD5DF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Seven-Steps for Modeling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97EC6365-B52F-495B-BF38-4BFFAD2C0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1. Formulate the Problem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Define the problem </a:t>
            </a:r>
          </a:p>
          <a:p>
            <a:pPr lvl="1"/>
            <a:r>
              <a:rPr lang="en-US" altLang="en-US" dirty="0"/>
              <a:t>Specify objectives  </a:t>
            </a:r>
          </a:p>
          <a:p>
            <a:pPr lvl="1"/>
            <a:r>
              <a:rPr lang="en-US" altLang="en-US" dirty="0"/>
              <a:t>Determine parts of the organization to be studied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r>
              <a:rPr lang="en-US" altLang="en-US" b="1" dirty="0"/>
              <a:t>2. Observe the System</a:t>
            </a:r>
            <a:r>
              <a:rPr lang="en-US" altLang="en-US" dirty="0"/>
              <a:t>  </a:t>
            </a:r>
          </a:p>
          <a:p>
            <a:pPr lvl="1"/>
            <a:r>
              <a:rPr lang="en-US" altLang="en-US" dirty="0"/>
              <a:t>Determine parameters affecting the problem.    </a:t>
            </a:r>
          </a:p>
          <a:p>
            <a:pPr lvl="1"/>
            <a:r>
              <a:rPr lang="en-US" altLang="en-US" dirty="0"/>
              <a:t>Collect data to estimate values of the parameters.</a:t>
            </a:r>
          </a:p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79FA6-4DA0-4C90-BEF2-B373C6E3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15</a:t>
            </a:fld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44DDE44-478B-4901-BA09-BA77EE8A9B5A}"/>
              </a:ext>
            </a:extLst>
          </p:cNvPr>
          <p:cNvSpPr txBox="1"/>
          <p:nvPr/>
        </p:nvSpPr>
        <p:spPr>
          <a:xfrm>
            <a:off x="747822" y="3333871"/>
            <a:ext cx="7648356" cy="764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cs typeface="Carlito"/>
              </a:rPr>
              <a:t>If you model the wrong problem, the results don’t matter!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cs typeface="Carlito"/>
              </a:rPr>
              <a:t>Don’t find the right answer to the wrong problem.</a:t>
            </a:r>
            <a:endParaRPr sz="2400" dirty="0"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551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>
            <a:extLst>
              <a:ext uri="{FF2B5EF4-FFF2-40B4-BE49-F238E27FC236}">
                <a16:creationId xmlns:a16="http://schemas.microsoft.com/office/drawing/2014/main" id="{9CB716CC-84FE-4744-A630-6E17AD5DF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Seven-Steps for Modeling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97EC6365-B52F-495B-BF38-4BFFAD2C0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3. Formulate a Mathematical Model of the Problem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r>
              <a:rPr lang="en-US" altLang="en-US" b="1" dirty="0"/>
              <a:t>4. Verify the Model and Use the Model for Prediction</a:t>
            </a:r>
          </a:p>
          <a:p>
            <a:pPr lvl="1"/>
            <a:r>
              <a:rPr lang="en-US" altLang="en-US" dirty="0"/>
              <a:t>Do the results make sense? Is this practical?</a:t>
            </a:r>
          </a:p>
          <a:p>
            <a:pPr lvl="1"/>
            <a:r>
              <a:rPr lang="en-US" altLang="en-US" dirty="0"/>
              <a:t>Did I forget any constraints or decision variable?</a:t>
            </a:r>
          </a:p>
          <a:p>
            <a:pPr lvl="1"/>
            <a:r>
              <a:rPr lang="en-US" altLang="en-US" dirty="0"/>
              <a:t>What eventualities might cause the model to become invalid?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5. Select a Suitable Alternative</a:t>
            </a:r>
          </a:p>
          <a:p>
            <a:pPr lvl="1"/>
            <a:r>
              <a:rPr lang="en-US" altLang="en-US" dirty="0"/>
              <a:t>Given a model and a set of alternative solutions, determine which solution best meets the organizations objectives.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79FA6-4DA0-4C90-BEF2-B373C6E3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16</a:t>
            </a:fld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69E7F84-5E30-42E6-A265-387794B6ACE0}"/>
              </a:ext>
            </a:extLst>
          </p:cNvPr>
          <p:cNvSpPr txBox="1"/>
          <p:nvPr/>
        </p:nvSpPr>
        <p:spPr>
          <a:xfrm>
            <a:off x="1193475" y="1825797"/>
            <a:ext cx="6453767" cy="874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800" dirty="0">
                <a:cs typeface="Carlito"/>
              </a:rPr>
              <a:t>Model </a:t>
            </a:r>
            <a:r>
              <a:rPr sz="2800" spc="-5" dirty="0">
                <a:cs typeface="Carlito"/>
              </a:rPr>
              <a:t>formulation </a:t>
            </a:r>
            <a:r>
              <a:rPr sz="2800" dirty="0">
                <a:cs typeface="Carlito"/>
              </a:rPr>
              <a:t>is </a:t>
            </a:r>
            <a:r>
              <a:rPr sz="2800" spc="-5" dirty="0">
                <a:cs typeface="Carlito"/>
              </a:rPr>
              <a:t>more </a:t>
            </a:r>
            <a:r>
              <a:rPr sz="2800" b="1" dirty="0">
                <a:solidFill>
                  <a:srgbClr val="92D050"/>
                </a:solidFill>
                <a:cs typeface="Carlito"/>
              </a:rPr>
              <a:t>art </a:t>
            </a:r>
            <a:r>
              <a:rPr sz="2800" dirty="0">
                <a:cs typeface="Carlito"/>
              </a:rPr>
              <a:t>than science;</a:t>
            </a:r>
            <a:r>
              <a:rPr sz="2800" spc="-85" dirty="0">
                <a:cs typeface="Carlito"/>
              </a:rPr>
              <a:t> </a:t>
            </a:r>
            <a:r>
              <a:rPr sz="2800" dirty="0">
                <a:cs typeface="Carlito"/>
              </a:rPr>
              <a:t>it </a:t>
            </a:r>
            <a:r>
              <a:rPr sz="2800" spc="-5" dirty="0">
                <a:cs typeface="Carlito"/>
              </a:rPr>
              <a:t>takes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cs typeface="Carlito"/>
              </a:rPr>
              <a:t>practice</a:t>
            </a:r>
            <a:r>
              <a:rPr sz="2800" spc="-5" dirty="0">
                <a:cs typeface="Carlito"/>
              </a:rPr>
              <a:t>,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cs typeface="Carlito"/>
              </a:rPr>
              <a:t>persistence</a:t>
            </a:r>
            <a:r>
              <a:rPr sz="2800" spc="-5" dirty="0">
                <a:cs typeface="Carlito"/>
              </a:rPr>
              <a:t>, </a:t>
            </a:r>
            <a:r>
              <a:rPr sz="2800" dirty="0">
                <a:cs typeface="Carlito"/>
              </a:rPr>
              <a:t>and</a:t>
            </a:r>
            <a:r>
              <a:rPr sz="2800" spc="10" dirty="0">
                <a:cs typeface="Carlito"/>
              </a:rPr>
              <a:t> </a:t>
            </a:r>
            <a:r>
              <a:rPr sz="2800" spc="-5" dirty="0">
                <a:solidFill>
                  <a:schemeClr val="accent2">
                    <a:lumMod val="75000"/>
                  </a:schemeClr>
                </a:solidFill>
                <a:cs typeface="Carlito"/>
              </a:rPr>
              <a:t>patience</a:t>
            </a:r>
            <a:r>
              <a:rPr sz="2800" spc="-5" dirty="0">
                <a:cs typeface="Carlito"/>
              </a:rPr>
              <a:t>.</a:t>
            </a:r>
            <a:endParaRPr sz="2800" dirty="0"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9449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F403D5D6-CA38-40E3-A1F1-5BA763C57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The Seven-Steps for Modeling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68C44D84-2053-4165-BDDC-151851C581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6. Present the Results and Conclusion(s) of the Study to the Organization</a:t>
            </a:r>
          </a:p>
          <a:p>
            <a:pPr lvl="1"/>
            <a:r>
              <a:rPr lang="en-US" altLang="en-US" dirty="0"/>
              <a:t>Present the results to the decision maker(s)</a:t>
            </a:r>
          </a:p>
          <a:p>
            <a:pPr lvl="2"/>
            <a:r>
              <a:rPr lang="en-US" altLang="en-US" dirty="0"/>
              <a:t>If necessary, prepare several alternative solutions and permit the organization to chose the one that best meets their needs.</a:t>
            </a:r>
          </a:p>
          <a:p>
            <a:pPr lvl="1"/>
            <a:r>
              <a:rPr lang="en-US" altLang="en-US" dirty="0"/>
              <a:t>Any non-approval of the study’s recommendations may have stemmed from an incorrect problem definition or failure to involve the decision maker(s) from the start of the project.  </a:t>
            </a:r>
          </a:p>
          <a:p>
            <a:pPr lvl="2"/>
            <a:r>
              <a:rPr lang="en-US" altLang="en-US" dirty="0"/>
              <a:t>In such a case, return to step 1, 2, or 3.</a:t>
            </a:r>
          </a:p>
          <a:p>
            <a:pPr marL="0" indent="0">
              <a:buNone/>
            </a:pPr>
            <a:r>
              <a:rPr lang="en-US" altLang="en-US" b="1" dirty="0"/>
              <a:t>7. Implement and Evaluate Recommendations</a:t>
            </a:r>
          </a:p>
          <a:p>
            <a:pPr lvl="1"/>
            <a:r>
              <a:rPr lang="en-US" altLang="en-US" dirty="0"/>
              <a:t>Assist in implementing the recommendations.</a:t>
            </a:r>
          </a:p>
          <a:p>
            <a:pPr lvl="1"/>
            <a:r>
              <a:rPr lang="en-US" altLang="en-US" dirty="0"/>
              <a:t>Monitor and dynamically update the system as the environment and parameters change to ensure that recommendations enable the organization to meet its goals.</a:t>
            </a:r>
          </a:p>
          <a:p>
            <a:pPr lvl="2"/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0CA8C-34BD-489D-9168-5A49DE7A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FBDD62-1B6B-4351-97D2-D436A76E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34" y="1253331"/>
            <a:ext cx="8534919" cy="57383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400" b="1" dirty="0"/>
              <a:t>Ask 4 Questions:</a:t>
            </a:r>
          </a:p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rgbClr val="7030A0"/>
                </a:solidFill>
              </a:rPr>
              <a:t>What information is known/given?</a:t>
            </a:r>
          </a:p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rgbClr val="559028"/>
                </a:solidFill>
              </a:rPr>
              <a:t>What decisions must be made?</a:t>
            </a:r>
          </a:p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What is the goal of solving this problem?</a:t>
            </a:r>
          </a:p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What requirements must any acceptable solution satisfy?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b="1" dirty="0"/>
              <a:t>4 Building Blocks:</a:t>
            </a:r>
          </a:p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rgbClr val="7030A0"/>
                </a:solidFill>
              </a:rPr>
              <a:t>Parameters</a:t>
            </a:r>
          </a:p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rgbClr val="559028"/>
                </a:solidFill>
              </a:rPr>
              <a:t>Decision Variables</a:t>
            </a:r>
          </a:p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Objective Function</a:t>
            </a:r>
          </a:p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</a:rPr>
              <a:t>Constraints</a:t>
            </a: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200" dirty="0">
                <a:sym typeface="Wingdings" pitchFamily="2" charset="2"/>
              </a:rPr>
              <a:t>Choose values of decision variables to maximize (minimize) objective function subject to constraints</a:t>
            </a:r>
            <a:endParaRPr lang="en-US" sz="2200" dirty="0"/>
          </a:p>
          <a:p>
            <a:pPr algn="just"/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26AB8-76BC-4A30-B0D9-ADB1B7F8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E439-F5DE-42EC-A464-012F6AE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Mathematical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6C56-B248-4942-A981-CEE75CF5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19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DA6FE6-A4AD-451D-B19B-B3F4DC71736B}"/>
              </a:ext>
            </a:extLst>
          </p:cNvPr>
          <p:cNvSpPr/>
          <p:nvPr/>
        </p:nvSpPr>
        <p:spPr>
          <a:xfrm>
            <a:off x="3672631" y="1618324"/>
            <a:ext cx="2775129" cy="4201455"/>
          </a:xfrm>
          <a:prstGeom prst="roundRect">
            <a:avLst/>
          </a:prstGeom>
          <a:solidFill>
            <a:srgbClr val="FFDC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E067B793-2B35-43DE-9C81-BAC70DAA599E}"/>
              </a:ext>
            </a:extLst>
          </p:cNvPr>
          <p:cNvSpPr txBox="1"/>
          <p:nvPr/>
        </p:nvSpPr>
        <p:spPr>
          <a:xfrm>
            <a:off x="121161" y="2386254"/>
            <a:ext cx="3263772" cy="7662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defPPr>
              <a:defRPr lang="en-US"/>
            </a:defPPr>
            <a:lvl1pPr marL="12700" marR="5080" algn="ctr" defTabSz="914400">
              <a:lnSpc>
                <a:spcPct val="99500"/>
              </a:lnSpc>
              <a:spcBef>
                <a:spcPts val="115"/>
              </a:spcBef>
              <a:defRPr sz="2400" spc="-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dirty="0"/>
              <a:t>Uncontrollable Inputs</a:t>
            </a:r>
            <a:endParaRPr lang="en-US" dirty="0"/>
          </a:p>
          <a:p>
            <a:r>
              <a:rPr dirty="0"/>
              <a:t>(</a:t>
            </a:r>
            <a:r>
              <a:rPr lang="en-US" b="1" dirty="0">
                <a:solidFill>
                  <a:srgbClr val="7030A0"/>
                </a:solidFill>
              </a:rPr>
              <a:t>P</a:t>
            </a:r>
            <a:r>
              <a:rPr b="1" dirty="0">
                <a:solidFill>
                  <a:srgbClr val="7030A0"/>
                </a:solidFill>
              </a:rPr>
              <a:t>arameters</a:t>
            </a:r>
            <a:r>
              <a:rPr dirty="0"/>
              <a:t>)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570F02CB-D356-4C83-930A-EB0931897C6B}"/>
              </a:ext>
            </a:extLst>
          </p:cNvPr>
          <p:cNvSpPr txBox="1"/>
          <p:nvPr/>
        </p:nvSpPr>
        <p:spPr>
          <a:xfrm>
            <a:off x="365483" y="4047173"/>
            <a:ext cx="2775129" cy="75341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99500"/>
              </a:lnSpc>
              <a:spcBef>
                <a:spcPts val="115"/>
              </a:spcBef>
            </a:pP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 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Inputs 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b="1" spc="-5" dirty="0">
                <a:solidFill>
                  <a:srgbClr val="5590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 </a:t>
            </a:r>
            <a:r>
              <a:rPr sz="2400" b="1" spc="-15" dirty="0">
                <a:solidFill>
                  <a:srgbClr val="5590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1ADD2855-D2CF-4C39-A025-49E427335E83}"/>
              </a:ext>
            </a:extLst>
          </p:cNvPr>
          <p:cNvSpPr txBox="1"/>
          <p:nvPr/>
        </p:nvSpPr>
        <p:spPr>
          <a:xfrm>
            <a:off x="7086204" y="3150017"/>
            <a:ext cx="1707498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8890" algn="ctr">
              <a:lnSpc>
                <a:spcPct val="99000"/>
              </a:lnSpc>
              <a:spcBef>
                <a:spcPts val="125"/>
              </a:spcBef>
            </a:pP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Output 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(P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d 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Results)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01124C59-5DCE-4A7F-9C46-2FC0486F08C8}"/>
              </a:ext>
            </a:extLst>
          </p:cNvPr>
          <p:cNvSpPr txBox="1"/>
          <p:nvPr/>
        </p:nvSpPr>
        <p:spPr>
          <a:xfrm>
            <a:off x="4124585" y="1748017"/>
            <a:ext cx="2158409" cy="7514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marR="5080" indent="-482600">
              <a:lnSpc>
                <a:spcPts val="2800"/>
              </a:lnSpc>
              <a:spcBef>
                <a:spcPts val="26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Mat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tic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al 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CE20759-C583-464C-A457-475A33E456CD}"/>
              </a:ext>
            </a:extLst>
          </p:cNvPr>
          <p:cNvSpPr/>
          <p:nvPr/>
        </p:nvSpPr>
        <p:spPr>
          <a:xfrm>
            <a:off x="4124586" y="2669787"/>
            <a:ext cx="1811655" cy="85624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Function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64D9C0E-10E7-4818-B208-D916392C48ED}"/>
              </a:ext>
            </a:extLst>
          </p:cNvPr>
          <p:cNvSpPr/>
          <p:nvPr/>
        </p:nvSpPr>
        <p:spPr>
          <a:xfrm>
            <a:off x="4124585" y="3754588"/>
            <a:ext cx="1811655" cy="166024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677E8E4-EB16-45A6-BB76-3CF30ADAA927}"/>
              </a:ext>
            </a:extLst>
          </p:cNvPr>
          <p:cNvSpPr/>
          <p:nvPr/>
        </p:nvSpPr>
        <p:spPr>
          <a:xfrm>
            <a:off x="3140612" y="2769371"/>
            <a:ext cx="340665" cy="38064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75F099F7-AB0E-4430-B1F0-EF9E90278D82}"/>
              </a:ext>
            </a:extLst>
          </p:cNvPr>
          <p:cNvSpPr/>
          <p:nvPr/>
        </p:nvSpPr>
        <p:spPr>
          <a:xfrm>
            <a:off x="3129329" y="4233555"/>
            <a:ext cx="340665" cy="38064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DD3104E2-DDE0-4A95-ABC3-312357C5C56C}"/>
              </a:ext>
            </a:extLst>
          </p:cNvPr>
          <p:cNvSpPr/>
          <p:nvPr/>
        </p:nvSpPr>
        <p:spPr>
          <a:xfrm>
            <a:off x="6745539" y="3526031"/>
            <a:ext cx="340665" cy="38064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5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7BEB5C0-F383-4684-B3B7-041F14E76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Operations Research?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DF7A672-7C9A-47F1-B1E6-A96016DB7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  <a:p>
            <a:pPr marL="0" indent="0">
              <a:buNone/>
            </a:pPr>
            <a:r>
              <a:rPr lang="en-US" altLang="en-US" b="1" i="1" dirty="0">
                <a:solidFill>
                  <a:schemeClr val="accent4">
                    <a:lumMod val="75000"/>
                  </a:schemeClr>
                </a:solidFill>
              </a:rPr>
              <a:t>Operations research </a:t>
            </a:r>
            <a:r>
              <a:rPr lang="en-US" altLang="en-US" spc="-5" dirty="0">
                <a:latin typeface="Carlito"/>
              </a:rPr>
              <a:t>(</a:t>
            </a:r>
            <a:r>
              <a:rPr lang="en-US" spc="-5" dirty="0">
                <a:latin typeface="Carlito"/>
                <a:cs typeface="Carlito"/>
              </a:rPr>
              <a:t>Management </a:t>
            </a:r>
            <a:r>
              <a:rPr lang="en-US" dirty="0">
                <a:latin typeface="Carlito"/>
                <a:cs typeface="Carlito"/>
              </a:rPr>
              <a:t>Science</a:t>
            </a:r>
            <a:r>
              <a:rPr lang="en-US" altLang="en-US" dirty="0"/>
              <a:t>) is:</a:t>
            </a:r>
          </a:p>
          <a:p>
            <a:pPr marL="12700" marR="259079" indent="0">
              <a:lnSpc>
                <a:spcPct val="90600"/>
              </a:lnSpc>
              <a:buNone/>
              <a:tabLst>
                <a:tab pos="354965" algn="l"/>
                <a:tab pos="355600" algn="l"/>
                <a:tab pos="3098165" algn="l"/>
              </a:tabLst>
            </a:pPr>
            <a:r>
              <a:rPr lang="en-US" dirty="0">
                <a:latin typeface="Carlito"/>
                <a:cs typeface="Carlito"/>
              </a:rPr>
              <a:t>a </a:t>
            </a:r>
            <a:r>
              <a:rPr lang="en-US" b="1" spc="-5" dirty="0">
                <a:solidFill>
                  <a:srgbClr val="92D050"/>
                </a:solidFill>
                <a:latin typeface="Carlito"/>
                <a:cs typeface="Carlito"/>
              </a:rPr>
              <a:t>scientiﬁc </a:t>
            </a:r>
            <a:r>
              <a:rPr lang="en-US" b="1" dirty="0">
                <a:solidFill>
                  <a:srgbClr val="92D050"/>
                </a:solidFill>
                <a:latin typeface="Carlito"/>
                <a:cs typeface="Carlito"/>
              </a:rPr>
              <a:t>approach </a:t>
            </a:r>
            <a:r>
              <a:rPr lang="en-US" dirty="0">
                <a:latin typeface="Carlito"/>
                <a:cs typeface="Carlito"/>
              </a:rPr>
              <a:t>to </a:t>
            </a:r>
            <a:r>
              <a:rPr lang="en-US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lang="en-US" b="1" spc="-5" dirty="0">
                <a:solidFill>
                  <a:srgbClr val="00B0F0"/>
                </a:solidFill>
                <a:latin typeface="Carlito"/>
                <a:cs typeface="Carlito"/>
              </a:rPr>
              <a:t>decision making </a:t>
            </a:r>
            <a:r>
              <a:rPr lang="en-US" dirty="0">
                <a:latin typeface="Carlito"/>
                <a:cs typeface="Carlito"/>
              </a:rPr>
              <a:t>that seeks to best design</a:t>
            </a:r>
            <a:r>
              <a:rPr lang="en-US" spc="-45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and  </a:t>
            </a:r>
            <a:r>
              <a:rPr lang="en-US" spc="-5" dirty="0">
                <a:latin typeface="Carlito"/>
                <a:cs typeface="Carlito"/>
              </a:rPr>
              <a:t>operate </a:t>
            </a:r>
            <a:r>
              <a:rPr lang="en-US" dirty="0">
                <a:latin typeface="Carlito"/>
                <a:cs typeface="Carlito"/>
              </a:rPr>
              <a:t>a </a:t>
            </a:r>
            <a:r>
              <a:rPr lang="en-US" b="1" spc="-5" dirty="0">
                <a:solidFill>
                  <a:srgbClr val="FFC000"/>
                </a:solidFill>
                <a:latin typeface="Carlito"/>
                <a:cs typeface="Carlito"/>
              </a:rPr>
              <a:t>system</a:t>
            </a:r>
            <a:r>
              <a:rPr lang="en-US" spc="-5" dirty="0">
                <a:latin typeface="Carlito"/>
                <a:cs typeface="Carlito"/>
              </a:rPr>
              <a:t>, </a:t>
            </a:r>
            <a:r>
              <a:rPr lang="en-US" dirty="0">
                <a:latin typeface="Carlito"/>
                <a:cs typeface="Carlito"/>
              </a:rPr>
              <a:t>usually under </a:t>
            </a:r>
            <a:r>
              <a:rPr lang="en-US" spc="-5" dirty="0">
                <a:latin typeface="Carlito"/>
                <a:cs typeface="Carlito"/>
              </a:rPr>
              <a:t>conditions  requiring </a:t>
            </a:r>
            <a:r>
              <a:rPr lang="en-US" dirty="0">
                <a:latin typeface="Carlito"/>
                <a:cs typeface="Carlito"/>
              </a:rPr>
              <a:t>the </a:t>
            </a:r>
            <a:r>
              <a:rPr lang="en-US" spc="-5" dirty="0">
                <a:latin typeface="Carlito"/>
                <a:cs typeface="Carlito"/>
              </a:rPr>
              <a:t>allocation of scarce</a:t>
            </a:r>
            <a:r>
              <a:rPr lang="en-US" spc="2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resources.</a:t>
            </a:r>
          </a:p>
          <a:p>
            <a:pPr marL="12700" marR="259079" indent="0">
              <a:lnSpc>
                <a:spcPct val="90600"/>
              </a:lnSpc>
              <a:buNone/>
              <a:tabLst>
                <a:tab pos="354965" algn="l"/>
                <a:tab pos="355600" algn="l"/>
                <a:tab pos="3098165" algn="l"/>
              </a:tabLst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spc="-5" dirty="0">
                <a:solidFill>
                  <a:srgbClr val="FFC000"/>
                </a:solidFill>
                <a:latin typeface="Carlito"/>
              </a:rPr>
              <a:t>System </a:t>
            </a:r>
            <a:r>
              <a:rPr lang="en-US" altLang="en-US" dirty="0"/>
              <a:t>is:</a:t>
            </a:r>
          </a:p>
          <a:p>
            <a:pPr marL="0" indent="0">
              <a:buNone/>
            </a:pPr>
            <a:r>
              <a:rPr lang="en-US" altLang="en-US" dirty="0"/>
              <a:t>an organization of interdependent components that work together to accomplish the goal of the system.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05EA5-A580-4BF5-AE48-7747655F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7B6D637F-81A9-45DF-BD45-DC953A8F5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Mathematical Modeling</a:t>
            </a:r>
            <a:endParaRPr lang="en-US" altLang="en-US" dirty="0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79186337-BC91-4EAE-A12A-7C937D4BA5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634" y="1253331"/>
            <a:ext cx="8534919" cy="4925392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800" b="1" i="1" u="sng" dirty="0">
                <a:solidFill>
                  <a:schemeClr val="accent4">
                    <a:lumMod val="75000"/>
                  </a:schemeClr>
                </a:solidFill>
              </a:rPr>
              <a:t>Decision variables</a:t>
            </a:r>
            <a:r>
              <a:rPr lang="en-US" altLang="en-US" sz="28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800" dirty="0"/>
              <a:t>e.g., x and y 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In general, there are quantities you can control to improve your objective which should completely describe the set of decisions to be made.  </a:t>
            </a:r>
          </a:p>
          <a:p>
            <a:pPr lvl="1">
              <a:spcBef>
                <a:spcPct val="0"/>
              </a:spcBef>
            </a:pPr>
            <a:endParaRPr lang="en-US" altLang="en-US" dirty="0"/>
          </a:p>
          <a:p>
            <a:pPr marL="0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800" b="1" i="1" u="sng" dirty="0">
                <a:solidFill>
                  <a:schemeClr val="accent4">
                    <a:lumMod val="75000"/>
                  </a:schemeClr>
                </a:solidFill>
              </a:rPr>
              <a:t>Objective Function</a:t>
            </a:r>
            <a:r>
              <a:rPr lang="en-US" altLang="en-US" b="1" i="1" u="sng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  e.g., z = 3x + 4y 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Value measure used to rank alternatives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Seek to maximize or minimize this objective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dirty="0"/>
              <a:t>examples:  maximize NPV, minimize cost</a:t>
            </a:r>
          </a:p>
          <a:p>
            <a:pPr marL="0" indent="0"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b="1" i="1" u="sng" dirty="0">
                <a:solidFill>
                  <a:schemeClr val="accent4">
                    <a:lumMod val="75000"/>
                  </a:schemeClr>
                </a:solidFill>
              </a:rPr>
              <a:t>Constraints</a:t>
            </a:r>
            <a:r>
              <a:rPr lang="en-US" altLang="en-US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e.g., 5x + 8y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24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en-US" altLang="en-US" dirty="0"/>
              <a:t>Limitations on the values of the decision variables.  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A120A-2B58-41AC-9EF0-F3B15144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86C7-9797-4FF1-B1E9-37B0D21E324C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Prescriptive Models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Static or Dynamic: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559028"/>
                </a:solidFill>
              </a:rPr>
              <a:t>static</a:t>
            </a:r>
            <a:r>
              <a:rPr lang="en-US" dirty="0"/>
              <a:t> model is one in which the decision variables do  not involve sequences of decisions over multiple periods.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dynamic</a:t>
            </a:r>
            <a:r>
              <a:rPr lang="en-US" dirty="0"/>
              <a:t> model is a model in which the decision variables do involve sequences of decisions over  multiple periods.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Linear or Nonlinear: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559028"/>
                </a:solidFill>
              </a:rPr>
              <a:t>linear</a:t>
            </a:r>
            <a:r>
              <a:rPr lang="en-US" dirty="0">
                <a:solidFill>
                  <a:srgbClr val="559028"/>
                </a:solidFill>
              </a:rPr>
              <a:t> </a:t>
            </a:r>
            <a:r>
              <a:rPr lang="en-US" dirty="0"/>
              <a:t>model is one in which all constraints and objective functions can be deﬁned by a linear  equation.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nonlinear</a:t>
            </a:r>
            <a:r>
              <a:rPr lang="en-US" dirty="0"/>
              <a:t> model has nonlinear constraints or objective function. In general, nonlinear models are  much harder to solve.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B7E9A-399B-4D35-A7D7-715FB180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2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Prescriptive Models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B17186-62CD-4F3F-B333-9AFAA37EE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3300" b="1" i="1" dirty="0">
                <a:solidFill>
                  <a:srgbClr val="C00000"/>
                </a:solidFill>
              </a:rPr>
              <a:t>Integer or </a:t>
            </a:r>
            <a:r>
              <a:rPr lang="en-US" sz="3300" b="1" i="1" dirty="0" err="1">
                <a:solidFill>
                  <a:srgbClr val="C00000"/>
                </a:solidFill>
              </a:rPr>
              <a:t>Noninteger</a:t>
            </a:r>
            <a:r>
              <a:rPr lang="en-US" sz="3300" b="1" i="1" dirty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sz="3100" dirty="0"/>
              <a:t>In an </a:t>
            </a:r>
            <a:r>
              <a:rPr lang="en-US" sz="2800" b="1" dirty="0">
                <a:solidFill>
                  <a:srgbClr val="559028"/>
                </a:solidFill>
              </a:rPr>
              <a:t>integer</a:t>
            </a:r>
            <a:r>
              <a:rPr lang="en-US" sz="3100" dirty="0"/>
              <a:t> model one or more decision variables need to be integer.</a:t>
            </a:r>
          </a:p>
          <a:p>
            <a:pPr lvl="1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sz="3100" dirty="0"/>
              <a:t>In a </a:t>
            </a:r>
            <a:r>
              <a:rPr lang="en-US" sz="2800" b="1" dirty="0" err="1">
                <a:solidFill>
                  <a:schemeClr val="accent2"/>
                </a:solidFill>
              </a:rPr>
              <a:t>noninteger</a:t>
            </a:r>
            <a:r>
              <a:rPr lang="en-US" sz="3100" dirty="0"/>
              <a:t> model decision variables are free to assume fractional values.</a:t>
            </a:r>
          </a:p>
          <a:p>
            <a:pPr marL="12700" indent="0">
              <a:lnSpc>
                <a:spcPts val="3820"/>
              </a:lnSpc>
              <a:spcBef>
                <a:spcPts val="100"/>
              </a:spcBef>
              <a:buNone/>
              <a:tabLst>
                <a:tab pos="354965" algn="l"/>
                <a:tab pos="355600" algn="l"/>
              </a:tabLst>
            </a:pPr>
            <a:r>
              <a:rPr lang="en-US" sz="3400" b="1" i="1" dirty="0">
                <a:solidFill>
                  <a:srgbClr val="C00000"/>
                </a:solidFill>
              </a:rPr>
              <a:t>Deterministic or Stochastic: </a:t>
            </a:r>
          </a:p>
          <a:p>
            <a:pPr lvl="1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sz="3100" dirty="0"/>
              <a:t>A </a:t>
            </a:r>
            <a:r>
              <a:rPr lang="en-US" sz="2800" b="1" dirty="0">
                <a:solidFill>
                  <a:srgbClr val="559028"/>
                </a:solidFill>
              </a:rPr>
              <a:t>deterministic</a:t>
            </a:r>
            <a:r>
              <a:rPr lang="en-US" sz="3100" dirty="0"/>
              <a:t> model uses data that are assumed known with certainty.</a:t>
            </a:r>
          </a:p>
          <a:p>
            <a:pPr marR="5080" lvl="1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sz="3100" dirty="0"/>
              <a:t>A </a:t>
            </a:r>
            <a:r>
              <a:rPr lang="en-US" sz="2800" b="1" dirty="0">
                <a:solidFill>
                  <a:schemeClr val="accent2"/>
                </a:solidFill>
              </a:rPr>
              <a:t>stochastic</a:t>
            </a:r>
            <a:r>
              <a:rPr lang="en-US" sz="3100" dirty="0"/>
              <a:t> model used data that are random  (capable of taking on any value from a range  of values).</a:t>
            </a:r>
          </a:p>
          <a:p>
            <a:pPr marR="711835" lvl="1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sz="3100" dirty="0"/>
              <a:t>Deterministic models are common as they  provide useful insight into decisions.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A0594-8CA4-4A99-893C-16076A12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5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OR Problem: OR-</a:t>
            </a:r>
            <a:r>
              <a:rPr lang="en-US" dirty="0" err="1"/>
              <a:t>ange</a:t>
            </a:r>
            <a:r>
              <a:rPr lang="en-US" dirty="0"/>
              <a:t> Company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50575-BB7E-47BF-9879-3070E735C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pc="-5" dirty="0">
                <a:latin typeface="Carlito"/>
                <a:cs typeface="Carlito"/>
              </a:rPr>
              <a:t>OR-</a:t>
            </a:r>
            <a:r>
              <a:rPr lang="en-US" spc="-5" dirty="0" err="1">
                <a:latin typeface="Carlito"/>
                <a:cs typeface="Carlito"/>
              </a:rPr>
              <a:t>ange</a:t>
            </a:r>
            <a:r>
              <a:rPr lang="en-US" spc="-5" dirty="0">
                <a:latin typeface="Carlito"/>
                <a:cs typeface="Carlito"/>
              </a:rPr>
              <a:t> Co. runs </a:t>
            </a:r>
            <a:r>
              <a:rPr lang="en-US" dirty="0">
                <a:latin typeface="Carlito"/>
                <a:cs typeface="Carlito"/>
              </a:rPr>
              <a:t>a juice  </a:t>
            </a:r>
            <a:r>
              <a:rPr lang="en-US" spc="-5" dirty="0">
                <a:latin typeface="Carlito"/>
                <a:cs typeface="Carlito"/>
              </a:rPr>
              <a:t>company </a:t>
            </a:r>
            <a:r>
              <a:rPr lang="en-US" dirty="0">
                <a:latin typeface="Carlito"/>
                <a:cs typeface="Carlito"/>
              </a:rPr>
              <a:t>and gets</a:t>
            </a:r>
            <a:r>
              <a:rPr lang="en-US" spc="-55" dirty="0">
                <a:latin typeface="Carlito"/>
                <a:cs typeface="Carlito"/>
              </a:rPr>
              <a:t> </a:t>
            </a:r>
            <a:r>
              <a:rPr lang="en-US" b="1" spc="-5" dirty="0">
                <a:latin typeface="Carlito"/>
                <a:cs typeface="Carlito"/>
              </a:rPr>
              <a:t>orange </a:t>
            </a:r>
            <a:r>
              <a:rPr lang="en-US" b="1" dirty="0">
                <a:latin typeface="Carlito"/>
                <a:cs typeface="Carlito"/>
              </a:rPr>
              <a:t>pulp from 2 </a:t>
            </a:r>
            <a:r>
              <a:rPr lang="en-US" b="1" spc="-5" dirty="0">
                <a:latin typeface="Carlito"/>
                <a:cs typeface="Carlito"/>
              </a:rPr>
              <a:t>sources: </a:t>
            </a:r>
            <a:r>
              <a:rPr lang="en-US" b="1" spc="-5" dirty="0">
                <a:solidFill>
                  <a:srgbClr val="00B0F0"/>
                </a:solidFill>
                <a:latin typeface="Carlito"/>
                <a:cs typeface="Carlito"/>
              </a:rPr>
              <a:t> Georgia </a:t>
            </a:r>
            <a:r>
              <a:rPr lang="en-US" dirty="0">
                <a:latin typeface="Carlito"/>
                <a:cs typeface="Carlito"/>
              </a:rPr>
              <a:t>&amp;</a:t>
            </a:r>
            <a:r>
              <a:rPr lang="en-US" spc="-5" dirty="0">
                <a:latin typeface="Carlito"/>
                <a:cs typeface="Carlito"/>
              </a:rPr>
              <a:t> </a:t>
            </a:r>
            <a:r>
              <a:rPr lang="en-US" b="1" spc="-5" dirty="0">
                <a:solidFill>
                  <a:srgbClr val="FFC000"/>
                </a:solidFill>
                <a:latin typeface="Carlito"/>
                <a:cs typeface="Carlito"/>
              </a:rPr>
              <a:t>Florida.</a:t>
            </a:r>
          </a:p>
          <a:p>
            <a:pPr marL="0" indent="0">
              <a:buNone/>
            </a:pPr>
            <a:r>
              <a:rPr lang="en-US" spc="-5" dirty="0">
                <a:latin typeface="Carlito"/>
              </a:rPr>
              <a:t>OR-</a:t>
            </a:r>
            <a:r>
              <a:rPr lang="en-US" spc="-5" dirty="0" err="1">
                <a:latin typeface="Carlito"/>
              </a:rPr>
              <a:t>ange</a:t>
            </a:r>
            <a:r>
              <a:rPr lang="en-US" spc="-5" dirty="0">
                <a:latin typeface="Carlito"/>
              </a:rPr>
              <a:t> Co. produces 3  grades of Orange Juice:  A, B, and C.</a:t>
            </a:r>
          </a:p>
          <a:p>
            <a:pPr marL="0" indent="0">
              <a:buNone/>
            </a:pPr>
            <a:endParaRPr lang="en-US" spc="-5" dirty="0">
              <a:latin typeface="Carlit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0C69867-0AAD-4366-9760-D12E91D60A21}"/>
              </a:ext>
            </a:extLst>
          </p:cNvPr>
          <p:cNvSpPr/>
          <p:nvPr/>
        </p:nvSpPr>
        <p:spPr>
          <a:xfrm>
            <a:off x="5254408" y="3933346"/>
            <a:ext cx="2906736" cy="1910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74" name="Picture 2" descr="Image result for orange juice 3 types">
            <a:extLst>
              <a:ext uri="{FF2B5EF4-FFF2-40B4-BE49-F238E27FC236}">
                <a16:creationId xmlns:a16="http://schemas.microsoft.com/office/drawing/2014/main" id="{D3405F2B-8413-4C6F-AF35-E22CEA96E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07"/>
          <a:stretch/>
        </p:blipFill>
        <p:spPr bwMode="auto">
          <a:xfrm>
            <a:off x="1336431" y="3293182"/>
            <a:ext cx="2906737" cy="26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8BC36-6743-425C-9240-6E5EF1DC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47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369" y="182524"/>
            <a:ext cx="81899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OR-</a:t>
            </a:r>
            <a:r>
              <a:rPr lang="en-US" dirty="0" err="1"/>
              <a:t>ange</a:t>
            </a:r>
            <a:r>
              <a:rPr lang="en-US" dirty="0"/>
              <a:t> Co. </a:t>
            </a:r>
            <a:r>
              <a:rPr spc="-280" dirty="0"/>
              <a:t>Example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A0DEAA4-BDC4-4550-B455-B0CB48525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34" y="1253331"/>
            <a:ext cx="8534919" cy="5302214"/>
          </a:xfrm>
        </p:spPr>
        <p:txBody>
          <a:bodyPr>
            <a:normAutofit/>
          </a:bodyPr>
          <a:lstStyle/>
          <a:p>
            <a:r>
              <a:rPr lang="en-US" sz="2400" spc="-5" dirty="0">
                <a:latin typeface="Carlito"/>
                <a:cs typeface="Carlito"/>
              </a:rPr>
              <a:t>Florida oranges are superior </a:t>
            </a:r>
            <a:r>
              <a:rPr lang="en-US" sz="2400" dirty="0">
                <a:latin typeface="Carlito"/>
                <a:cs typeface="Carlito"/>
              </a:rPr>
              <a:t>to </a:t>
            </a:r>
            <a:r>
              <a:rPr lang="en-US" sz="2400" spc="-5" dirty="0">
                <a:latin typeface="Carlito"/>
                <a:cs typeface="Carlito"/>
              </a:rPr>
              <a:t>Georgia’s </a:t>
            </a:r>
            <a:r>
              <a:rPr lang="en-US" sz="2400" dirty="0">
                <a:latin typeface="Carlito"/>
                <a:cs typeface="Carlito"/>
              </a:rPr>
              <a:t>and </a:t>
            </a:r>
            <a:r>
              <a:rPr lang="en-US" sz="2400" spc="-5" dirty="0">
                <a:latin typeface="Carlito"/>
                <a:cs typeface="Carlito"/>
              </a:rPr>
              <a:t>each  </a:t>
            </a:r>
            <a:r>
              <a:rPr lang="en-US" sz="2400" dirty="0">
                <a:latin typeface="Carlito"/>
                <a:cs typeface="Carlito"/>
              </a:rPr>
              <a:t>bushel </a:t>
            </a:r>
            <a:r>
              <a:rPr lang="en-US" sz="2400" spc="-5" dirty="0">
                <a:latin typeface="Carlito"/>
                <a:cs typeface="Carlito"/>
              </a:rPr>
              <a:t>of oranges produce </a:t>
            </a:r>
            <a:r>
              <a:rPr lang="en-US" sz="2400" dirty="0">
                <a:latin typeface="Carlito"/>
                <a:cs typeface="Carlito"/>
              </a:rPr>
              <a:t>the</a:t>
            </a:r>
            <a:r>
              <a:rPr lang="en-US" sz="2400" spc="10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following:</a:t>
            </a:r>
          </a:p>
          <a:p>
            <a:endParaRPr lang="en-US" sz="2400" spc="-5" dirty="0">
              <a:latin typeface="Carlito"/>
              <a:cs typeface="Carlito"/>
            </a:endParaRPr>
          </a:p>
          <a:p>
            <a:endParaRPr lang="en-US" sz="2400" spc="-5" dirty="0">
              <a:latin typeface="Carlito"/>
              <a:cs typeface="Carlito"/>
            </a:endParaRPr>
          </a:p>
          <a:p>
            <a:endParaRPr lang="en-US" sz="2400" spc="-5" dirty="0">
              <a:latin typeface="Carlito"/>
              <a:cs typeface="Carlito"/>
            </a:endParaRPr>
          </a:p>
          <a:p>
            <a:pPr marL="0" indent="0">
              <a:buNone/>
            </a:pPr>
            <a:endParaRPr lang="en-US" sz="2400" spc="-5" dirty="0">
              <a:latin typeface="Carlito"/>
              <a:cs typeface="Carlito"/>
            </a:endParaRPr>
          </a:p>
          <a:p>
            <a:pPr marL="0" indent="0">
              <a:buNone/>
            </a:pPr>
            <a:endParaRPr lang="en-US" sz="1000" dirty="0">
              <a:latin typeface="Carlito"/>
              <a:cs typeface="Carlito"/>
            </a:endParaRPr>
          </a:p>
          <a:p>
            <a:r>
              <a:rPr lang="en-US" sz="2400" dirty="0">
                <a:latin typeface="Carlito"/>
                <a:cs typeface="Carlito"/>
              </a:rPr>
              <a:t>The </a:t>
            </a:r>
            <a:r>
              <a:rPr lang="en-US" sz="2400" spc="-5" dirty="0">
                <a:latin typeface="Carlito"/>
                <a:cs typeface="Carlito"/>
              </a:rPr>
              <a:t>orange </a:t>
            </a:r>
            <a:r>
              <a:rPr lang="en-US" sz="2400" dirty="0">
                <a:latin typeface="Carlito"/>
                <a:cs typeface="Carlito"/>
              </a:rPr>
              <a:t>supply </a:t>
            </a:r>
            <a:r>
              <a:rPr lang="en-US" sz="2400" spc="-5" dirty="0">
                <a:latin typeface="Carlito"/>
                <a:cs typeface="Carlito"/>
              </a:rPr>
              <a:t>diﬀers </a:t>
            </a:r>
            <a:r>
              <a:rPr lang="en-US" sz="2400" dirty="0">
                <a:latin typeface="Carlito"/>
                <a:cs typeface="Carlito"/>
              </a:rPr>
              <a:t>in </a:t>
            </a:r>
            <a:r>
              <a:rPr lang="en-US" sz="2400" spc="-5" dirty="0">
                <a:latin typeface="Carlito"/>
                <a:cs typeface="Carlito"/>
              </a:rPr>
              <a:t>cost (based on  transportation) </a:t>
            </a:r>
            <a:r>
              <a:rPr lang="en-US" sz="2400" dirty="0">
                <a:latin typeface="Carlito"/>
                <a:cs typeface="Carlito"/>
              </a:rPr>
              <a:t>and </a:t>
            </a:r>
            <a:r>
              <a:rPr lang="en-US" sz="2400" spc="-5" dirty="0">
                <a:latin typeface="Carlito"/>
                <a:cs typeface="Carlito"/>
              </a:rPr>
              <a:t>availability:</a:t>
            </a:r>
          </a:p>
          <a:p>
            <a:endParaRPr lang="en-US" sz="2400" spc="-5" dirty="0">
              <a:latin typeface="Carlito"/>
              <a:cs typeface="Carlito"/>
            </a:endParaRPr>
          </a:p>
          <a:p>
            <a:endParaRPr lang="en-US" sz="2400" spc="-5" dirty="0">
              <a:latin typeface="Carlito"/>
              <a:cs typeface="Carlito"/>
            </a:endParaRPr>
          </a:p>
          <a:p>
            <a:r>
              <a:rPr lang="en-US" sz="2400" spc="-5" dirty="0">
                <a:latin typeface="Carlito"/>
                <a:cs typeface="Carlito"/>
              </a:rPr>
              <a:t>How </a:t>
            </a:r>
            <a:r>
              <a:rPr lang="en-US" sz="2400" dirty="0">
                <a:latin typeface="Carlito"/>
                <a:cs typeface="Carlito"/>
              </a:rPr>
              <a:t>can these </a:t>
            </a:r>
            <a:r>
              <a:rPr lang="en-US" sz="2400" spc="-5" dirty="0">
                <a:latin typeface="Carlito"/>
                <a:cs typeface="Carlito"/>
              </a:rPr>
              <a:t>Requirements </a:t>
            </a:r>
            <a:r>
              <a:rPr lang="en-US" sz="2400" dirty="0">
                <a:latin typeface="Carlito"/>
                <a:cs typeface="Carlito"/>
              </a:rPr>
              <a:t>be fulﬁlled </a:t>
            </a:r>
            <a:r>
              <a:rPr lang="en-US" sz="2400" spc="-5" dirty="0">
                <a:latin typeface="Carlito"/>
                <a:cs typeface="Carlito"/>
              </a:rPr>
              <a:t>most eﬃciently?</a:t>
            </a:r>
            <a:endParaRPr lang="en-US" sz="2400" dirty="0">
              <a:latin typeface="Carlito"/>
              <a:cs typeface="Carlito"/>
            </a:endParaRPr>
          </a:p>
          <a:p>
            <a:endParaRPr lang="en-US" sz="2400" dirty="0">
              <a:latin typeface="Carlito"/>
              <a:cs typeface="Carlito"/>
            </a:endParaRPr>
          </a:p>
          <a:p>
            <a:endParaRPr lang="en-US" sz="2400" dirty="0"/>
          </a:p>
        </p:txBody>
      </p:sp>
      <p:sp>
        <p:nvSpPr>
          <p:cNvPr id="7" name="object 7"/>
          <p:cNvSpPr/>
          <p:nvPr/>
        </p:nvSpPr>
        <p:spPr>
          <a:xfrm>
            <a:off x="1136650" y="5364479"/>
            <a:ext cx="6718300" cy="0"/>
          </a:xfrm>
          <a:custGeom>
            <a:avLst/>
            <a:gdLst/>
            <a:ahLst/>
            <a:cxnLst/>
            <a:rect l="l" t="t" r="r" b="b"/>
            <a:pathLst>
              <a:path w="6718300">
                <a:moveTo>
                  <a:pt x="0" y="0"/>
                </a:moveTo>
                <a:lnTo>
                  <a:pt x="67183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317824" y="4583690"/>
          <a:ext cx="5537126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Available</a:t>
                      </a:r>
                      <a:r>
                        <a:rPr sz="2000" spc="-15" dirty="0"/>
                        <a:t> </a:t>
                      </a:r>
                      <a:r>
                        <a:rPr sz="2000" spc="-5" dirty="0"/>
                        <a:t>(bushel)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Cost (per</a:t>
                      </a:r>
                      <a:r>
                        <a:rPr sz="2000" spc="-25" dirty="0"/>
                        <a:t> </a:t>
                      </a:r>
                      <a:r>
                        <a:rPr sz="2000" spc="-5" dirty="0"/>
                        <a:t>bushel)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Georgia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9000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$20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Florida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6000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$15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75751" y="2082084"/>
          <a:ext cx="7848600" cy="17184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0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Grade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A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Grade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B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Grade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C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85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Georgia</a:t>
                      </a:r>
                      <a:r>
                        <a:rPr lang="en-US" sz="2000" spc="0" dirty="0"/>
                        <a:t> </a:t>
                      </a:r>
                      <a:r>
                        <a:rPr sz="1400" spc="-5" dirty="0"/>
                        <a:t>(ounce/1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bushel)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0.3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0.4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0.2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Florida</a:t>
                      </a:r>
                      <a:r>
                        <a:rPr lang="en-US" sz="2000" spc="0" dirty="0"/>
                        <a:t> </a:t>
                      </a:r>
                      <a:r>
                        <a:rPr sz="1400" spc="-5" dirty="0"/>
                        <a:t>(ounce/1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bushel)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0.4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0.2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0.3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78">
                <a:tc>
                  <a:txBody>
                    <a:bodyPr/>
                    <a:lstStyle/>
                    <a:p>
                      <a:pPr marL="91440" marR="39306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NEEDS</a:t>
                      </a:r>
                      <a:r>
                        <a:rPr sz="2000" spc="-70" dirty="0"/>
                        <a:t> </a:t>
                      </a:r>
                      <a:r>
                        <a:rPr sz="1600" spc="-5" dirty="0"/>
                        <a:t>(ounces/  day)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2000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1500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500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AC3C0-E2CE-4F94-8FB3-3AA3DEFB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DA7C-18F1-4AE1-B518-2017E47A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OR-</a:t>
            </a:r>
            <a:r>
              <a:rPr lang="en-US" dirty="0" err="1"/>
              <a:t>ange</a:t>
            </a:r>
            <a:r>
              <a:rPr lang="en-US" dirty="0"/>
              <a:t> Co. </a:t>
            </a:r>
            <a:r>
              <a:rPr lang="en-US" spc="-280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486F-A2E8-4CF9-AEB1-E53F21296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1. Formulate the Problem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What is the problem?</a:t>
            </a:r>
          </a:p>
          <a:p>
            <a:pPr marL="457200" lvl="1" indent="0">
              <a:buNone/>
            </a:pPr>
            <a:r>
              <a:rPr lang="en-US" spc="-5" dirty="0">
                <a:solidFill>
                  <a:schemeClr val="accent5"/>
                </a:solidFill>
                <a:cs typeface="Carlito"/>
              </a:rPr>
              <a:t>We want to know how many bushel of oranges to buy from each source to fulfill the need for each grade of juice.</a:t>
            </a:r>
            <a:endParaRPr lang="en-US" altLang="en-US" dirty="0"/>
          </a:p>
          <a:p>
            <a:pPr lvl="1"/>
            <a:r>
              <a:rPr lang="en-US" altLang="en-US" dirty="0"/>
              <a:t>What are the objectives? </a:t>
            </a:r>
          </a:p>
          <a:p>
            <a:pPr marL="457200" lvl="1" indent="0">
              <a:buNone/>
            </a:pPr>
            <a:r>
              <a:rPr lang="en-US" altLang="en-US" spc="-5" dirty="0">
                <a:solidFill>
                  <a:schemeClr val="accent5"/>
                </a:solidFill>
              </a:rPr>
              <a:t>Fulfill our needs with the minimum cost</a:t>
            </a:r>
          </a:p>
          <a:p>
            <a:pPr marL="0" indent="0">
              <a:buNone/>
            </a:pPr>
            <a:r>
              <a:rPr lang="en-US" altLang="en-US" b="1" dirty="0"/>
              <a:t>2. Observe the System</a:t>
            </a:r>
            <a:r>
              <a:rPr lang="en-US" altLang="en-US" dirty="0"/>
              <a:t>  </a:t>
            </a:r>
          </a:p>
          <a:p>
            <a:pPr lvl="1"/>
            <a:r>
              <a:rPr lang="en-US" altLang="en-US" dirty="0"/>
              <a:t>What are the parameters?   </a:t>
            </a:r>
          </a:p>
          <a:p>
            <a:pPr marL="457200" lvl="1" indent="0">
              <a:buNone/>
            </a:pPr>
            <a:r>
              <a:rPr lang="en-US" spc="-5" dirty="0">
                <a:solidFill>
                  <a:schemeClr val="accent5"/>
                </a:solidFill>
                <a:cs typeface="Carlito"/>
              </a:rPr>
              <a:t>Cost of oranges, Capacities (each resource), Maximum</a:t>
            </a:r>
            <a:r>
              <a:rPr lang="en-US" spc="25" dirty="0">
                <a:solidFill>
                  <a:schemeClr val="accent5"/>
                </a:solidFill>
                <a:cs typeface="Carlito"/>
              </a:rPr>
              <a:t> requirements</a:t>
            </a:r>
            <a:r>
              <a:rPr lang="en-US" dirty="0">
                <a:solidFill>
                  <a:schemeClr val="accent5"/>
                </a:solidFill>
                <a:cs typeface="Carlito"/>
              </a:rPr>
              <a:t> (needs), yields (Ounce/bushel)</a:t>
            </a:r>
            <a:endParaRPr lang="en-US" altLang="en-US" dirty="0"/>
          </a:p>
          <a:p>
            <a:pPr lvl="1"/>
            <a:r>
              <a:rPr lang="en-US" altLang="en-US" dirty="0"/>
              <a:t>What are the available data?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E2D79-C70F-4D16-BB5B-0E82E1FC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2779E-4509-4B5D-849A-33B1CEAB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3" y="5594488"/>
            <a:ext cx="3981087" cy="932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8049D-C9BB-4CA1-A86C-5D18D5C47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952" y="5604669"/>
            <a:ext cx="2896169" cy="6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Model for OR-</a:t>
            </a:r>
            <a:r>
              <a:rPr lang="en-US" dirty="0" err="1"/>
              <a:t>­ange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2B39127-1830-40EC-987A-BF12BE4D6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34" y="1253330"/>
            <a:ext cx="8534919" cy="5505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3. Formulate a Mathematical Model of the Problem</a:t>
            </a:r>
          </a:p>
          <a:p>
            <a:pPr marL="0" indent="0">
              <a:buNone/>
            </a:pPr>
            <a:r>
              <a:rPr lang="en-US" sz="2400" b="1" i="1" spc="-5" dirty="0">
                <a:solidFill>
                  <a:srgbClr val="C00000"/>
                </a:solidFill>
                <a:latin typeface="Carlito"/>
                <a:cs typeface="Carlito"/>
              </a:rPr>
              <a:t>Decision Variables: </a:t>
            </a:r>
          </a:p>
          <a:p>
            <a:pPr marL="0" indent="0">
              <a:buNone/>
            </a:pPr>
            <a:r>
              <a:rPr lang="en-US" sz="2400" spc="-5" dirty="0">
                <a:latin typeface="Carlito"/>
                <a:cs typeface="Carlito"/>
              </a:rPr>
              <a:t>Variables whose </a:t>
            </a:r>
            <a:r>
              <a:rPr lang="en-US" sz="2400" dirty="0">
                <a:latin typeface="Carlito"/>
                <a:cs typeface="Carlito"/>
              </a:rPr>
              <a:t>values</a:t>
            </a:r>
            <a:r>
              <a:rPr lang="en-US" sz="2400" spc="30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are </a:t>
            </a:r>
            <a:r>
              <a:rPr lang="en-US" sz="2400" dirty="0">
                <a:latin typeface="Carlito"/>
                <a:cs typeface="Carlito"/>
              </a:rPr>
              <a:t>under </a:t>
            </a:r>
            <a:r>
              <a:rPr lang="en-US" sz="2400" spc="-5" dirty="0">
                <a:latin typeface="Carlito"/>
                <a:cs typeface="Carlito"/>
              </a:rPr>
              <a:t>our control </a:t>
            </a:r>
            <a:r>
              <a:rPr lang="en-US" sz="2400" dirty="0">
                <a:latin typeface="Carlito"/>
                <a:cs typeface="Carlito"/>
              </a:rPr>
              <a:t>and inﬂuence</a:t>
            </a:r>
            <a:r>
              <a:rPr lang="en-US" sz="2400" spc="-40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system performance</a:t>
            </a:r>
            <a:endParaRPr lang="en-US" sz="2400" dirty="0">
              <a:latin typeface="Carlito"/>
              <a:cs typeface="Carlito"/>
            </a:endParaRPr>
          </a:p>
          <a:p>
            <a:pPr marL="457200" lvl="1" indent="0">
              <a:buNone/>
            </a:pPr>
            <a:r>
              <a:rPr lang="en-US" sz="2200" dirty="0" err="1">
                <a:solidFill>
                  <a:schemeClr val="accent5"/>
                </a:solidFill>
                <a:latin typeface="Carlito"/>
                <a:cs typeface="Carlito"/>
              </a:rPr>
              <a:t>X</a:t>
            </a:r>
            <a:r>
              <a:rPr lang="en-US" sz="2200" baseline="-20833" dirty="0" err="1">
                <a:solidFill>
                  <a:schemeClr val="accent5"/>
                </a:solidFill>
                <a:latin typeface="Carlito"/>
                <a:cs typeface="Carlito"/>
              </a:rPr>
              <a:t>g</a:t>
            </a:r>
            <a:r>
              <a:rPr lang="en-US" sz="2200" baseline="-20833" dirty="0">
                <a:solidFill>
                  <a:schemeClr val="accent5"/>
                </a:solidFill>
                <a:latin typeface="Carlito"/>
                <a:cs typeface="Carlito"/>
              </a:rPr>
              <a:t> 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= the #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of 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bushels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of </a:t>
            </a:r>
            <a:r>
              <a:rPr lang="en-US" sz="2200" dirty="0">
                <a:solidFill>
                  <a:schemeClr val="accent5"/>
                </a:solidFill>
                <a:uFill>
                  <a:solidFill>
                    <a:srgbClr val="EB8104"/>
                  </a:solidFill>
                </a:uFill>
                <a:latin typeface="Carlito"/>
                <a:cs typeface="Carlito"/>
              </a:rPr>
              <a:t>Georgia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oranges</a:t>
            </a:r>
            <a:r>
              <a:rPr lang="en-US" sz="2200" spc="-40" dirty="0">
                <a:solidFill>
                  <a:schemeClr val="accent5"/>
                </a:solidFill>
                <a:latin typeface="Carlito"/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processed 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per day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(in</a:t>
            </a:r>
            <a:r>
              <a:rPr lang="en-US" sz="2200" spc="-50" dirty="0">
                <a:solidFill>
                  <a:schemeClr val="accent5"/>
                </a:solidFill>
                <a:latin typeface="Carlito"/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thousands)</a:t>
            </a:r>
            <a:endParaRPr lang="en-US" sz="2200" dirty="0">
              <a:solidFill>
                <a:schemeClr val="accent5"/>
              </a:solidFill>
              <a:latin typeface="Carlito"/>
              <a:cs typeface="Carlito"/>
            </a:endParaRPr>
          </a:p>
          <a:p>
            <a:pPr marL="457200" lvl="1" indent="0">
              <a:buNone/>
            </a:pPr>
            <a:r>
              <a:rPr lang="en-US" sz="2200" dirty="0" err="1">
                <a:solidFill>
                  <a:schemeClr val="accent5"/>
                </a:solidFill>
                <a:latin typeface="Carlito"/>
                <a:cs typeface="Carlito"/>
              </a:rPr>
              <a:t>X</a:t>
            </a:r>
            <a:r>
              <a:rPr lang="en-US" sz="2200" baseline="-20833" dirty="0" err="1">
                <a:solidFill>
                  <a:schemeClr val="accent5"/>
                </a:solidFill>
                <a:latin typeface="Carlito"/>
                <a:cs typeface="Carlito"/>
              </a:rPr>
              <a:t>f</a:t>
            </a:r>
            <a:r>
              <a:rPr lang="en-US" sz="2200" baseline="-20833" dirty="0">
                <a:solidFill>
                  <a:schemeClr val="accent5"/>
                </a:solidFill>
                <a:latin typeface="Carlito"/>
                <a:cs typeface="Carlito"/>
              </a:rPr>
              <a:t> 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= the #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of 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bushels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of </a:t>
            </a:r>
            <a:r>
              <a:rPr lang="en-US" sz="2200" spc="-5" dirty="0">
                <a:solidFill>
                  <a:schemeClr val="accent5"/>
                </a:solidFill>
                <a:uFill>
                  <a:solidFill>
                    <a:srgbClr val="EB8104"/>
                  </a:solidFill>
                </a:uFill>
                <a:latin typeface="Carlito"/>
                <a:cs typeface="Carlito"/>
              </a:rPr>
              <a:t>Florida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 oranges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processed 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per day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(in</a:t>
            </a:r>
            <a:r>
              <a:rPr lang="en-US" sz="2200" spc="-50" dirty="0">
                <a:solidFill>
                  <a:schemeClr val="accent5"/>
                </a:solidFill>
                <a:latin typeface="Carlito"/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thousands)</a:t>
            </a:r>
            <a:endParaRPr lang="en-US" sz="2200" b="1" spc="-5" dirty="0">
              <a:solidFill>
                <a:schemeClr val="accent5"/>
              </a:solidFill>
              <a:latin typeface="Carlito"/>
              <a:cs typeface="Carlito"/>
            </a:endParaRPr>
          </a:p>
          <a:p>
            <a:pPr marL="0" indent="0">
              <a:buNone/>
            </a:pPr>
            <a:r>
              <a:rPr lang="en-US" sz="2400" b="1" i="1" spc="-5" dirty="0">
                <a:solidFill>
                  <a:srgbClr val="63A216"/>
                </a:solidFill>
                <a:latin typeface="Carlito"/>
              </a:rPr>
              <a:t>Parameters: </a:t>
            </a:r>
          </a:p>
          <a:p>
            <a:pPr marL="0" indent="0">
              <a:lnSpc>
                <a:spcPts val="3410"/>
              </a:lnSpc>
              <a:spcBef>
                <a:spcPts val="100"/>
              </a:spcBef>
              <a:buNone/>
            </a:pPr>
            <a:r>
              <a:rPr lang="en-US" sz="2400" spc="-5" dirty="0">
                <a:latin typeface="Carlito"/>
                <a:cs typeface="Carlito"/>
              </a:rPr>
              <a:t>T</a:t>
            </a:r>
            <a:r>
              <a:rPr lang="en-US" sz="2400" dirty="0">
                <a:latin typeface="Carlito"/>
                <a:cs typeface="Carlito"/>
              </a:rPr>
              <a:t>he </a:t>
            </a:r>
            <a:r>
              <a:rPr lang="en-US" sz="2400" spc="-5" dirty="0">
                <a:latin typeface="Carlito"/>
                <a:cs typeface="Carlito"/>
              </a:rPr>
              <a:t>uncontrollable </a:t>
            </a:r>
            <a:r>
              <a:rPr lang="en-US" sz="2400" dirty="0">
                <a:latin typeface="Carlito"/>
                <a:cs typeface="Carlito"/>
              </a:rPr>
              <a:t>inputs to</a:t>
            </a:r>
            <a:r>
              <a:rPr lang="en-US" sz="2400" spc="-4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the </a:t>
            </a:r>
            <a:r>
              <a:rPr lang="en-US" sz="2400" spc="-5" dirty="0">
                <a:latin typeface="Carlito"/>
                <a:cs typeface="Carlito"/>
              </a:rPr>
              <a:t>model.</a:t>
            </a:r>
            <a:endParaRPr lang="en-US" sz="2400" dirty="0">
              <a:latin typeface="Carlito"/>
              <a:cs typeface="Carlito"/>
            </a:endParaRPr>
          </a:p>
          <a:p>
            <a:pPr marL="469900" lvl="1">
              <a:lnSpc>
                <a:spcPct val="100000"/>
              </a:lnSpc>
            </a:pP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Cost of oranges</a:t>
            </a:r>
          </a:p>
          <a:p>
            <a:pPr marL="469900" lvl="1">
              <a:lnSpc>
                <a:spcPct val="100000"/>
              </a:lnSpc>
            </a:pP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Capacities</a:t>
            </a:r>
          </a:p>
          <a:p>
            <a:pPr marL="469900" lvl="1">
              <a:lnSpc>
                <a:spcPct val="100000"/>
              </a:lnSpc>
            </a:pPr>
            <a:r>
              <a:rPr lang="en-US" sz="2200" spc="-5" dirty="0">
                <a:solidFill>
                  <a:schemeClr val="accent5"/>
                </a:solidFill>
                <a:latin typeface="Carlito"/>
                <a:cs typeface="Carlito"/>
              </a:rPr>
              <a:t>Maximum</a:t>
            </a:r>
            <a:r>
              <a:rPr lang="en-US" sz="2200" spc="25" dirty="0">
                <a:solidFill>
                  <a:schemeClr val="accent5"/>
                </a:solidFill>
                <a:latin typeface="Carlito"/>
                <a:cs typeface="Carlito"/>
              </a:rPr>
              <a:t> </a:t>
            </a: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requirements</a:t>
            </a:r>
          </a:p>
          <a:p>
            <a:pPr marL="469900" lvl="1">
              <a:lnSpc>
                <a:spcPct val="100000"/>
              </a:lnSpc>
            </a:pPr>
            <a:r>
              <a:rPr lang="en-US" sz="2200" dirty="0">
                <a:solidFill>
                  <a:schemeClr val="accent5"/>
                </a:solidFill>
                <a:latin typeface="Carlito"/>
                <a:cs typeface="Carlito"/>
              </a:rPr>
              <a:t>yields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631CA4-293E-43B1-93FF-3FF961748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179" y="4846722"/>
            <a:ext cx="3981087" cy="9327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377FDA-20F4-4E3A-8B7F-931F8113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637" y="5779452"/>
            <a:ext cx="2896169" cy="69699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906EB0A-ADBB-455F-8CB0-E896B77D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Optimization Model for OR-</a:t>
            </a:r>
            <a:r>
              <a:rPr lang="en-US" dirty="0" err="1"/>
              <a:t>­ange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BEF5-FC7F-44A1-84C5-D149FDCBD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spc="-5" dirty="0">
                <a:solidFill>
                  <a:srgbClr val="C00000"/>
                </a:solidFill>
                <a:latin typeface="Carlito"/>
              </a:rPr>
              <a:t>Objective Function: </a:t>
            </a:r>
          </a:p>
          <a:p>
            <a:pPr marL="0" indent="0">
              <a:buNone/>
            </a:pPr>
            <a:r>
              <a:rPr lang="en-US" sz="2400" dirty="0"/>
              <a:t>The scoring or ranking  measure that is used to compare alternative  solutions (usually a function we wish to  maximize or minimize).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5"/>
                </a:solidFill>
              </a:rPr>
              <a:t>Minimize total cost to produce needed supply  of OR-</a:t>
            </a:r>
            <a:r>
              <a:rPr lang="en-US" sz="2400" dirty="0" err="1">
                <a:solidFill>
                  <a:schemeClr val="accent5"/>
                </a:solidFill>
              </a:rPr>
              <a:t>­ange</a:t>
            </a:r>
            <a:r>
              <a:rPr lang="en-US" sz="2400" dirty="0">
                <a:solidFill>
                  <a:schemeClr val="accent5"/>
                </a:solidFill>
              </a:rPr>
              <a:t> Juice.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49EBE0-8C89-483B-A7D5-30C159DD6335}"/>
              </a:ext>
            </a:extLst>
          </p:cNvPr>
          <p:cNvSpPr/>
          <p:nvPr/>
        </p:nvSpPr>
        <p:spPr>
          <a:xfrm>
            <a:off x="3191280" y="5312281"/>
            <a:ext cx="298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Min 20 </a:t>
            </a:r>
            <a:r>
              <a:rPr lang="en-US" sz="3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3200" baseline="-20833" dirty="0" err="1">
                <a:solidFill>
                  <a:schemeClr val="accent5"/>
                </a:solidFill>
                <a:cs typeface="Carlito"/>
              </a:rPr>
              <a:t>g</a:t>
            </a:r>
            <a:r>
              <a:rPr lang="en-US" sz="3200" dirty="0">
                <a:solidFill>
                  <a:schemeClr val="accent5"/>
                </a:solidFill>
              </a:rPr>
              <a:t> + 15 </a:t>
            </a:r>
            <a:r>
              <a:rPr lang="en-US" sz="3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3200" baseline="-20833" dirty="0" err="1">
                <a:solidFill>
                  <a:schemeClr val="accent5"/>
                </a:solidFill>
                <a:cs typeface="Carlito"/>
              </a:rPr>
              <a:t>f</a:t>
            </a:r>
            <a:endParaRPr lang="en-US" sz="3200" dirty="0">
              <a:solidFill>
                <a:schemeClr val="accent5"/>
              </a:solidFill>
            </a:endParaRPr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8E6D4DAA-817F-4092-AA61-88412E09B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8760"/>
              </p:ext>
            </p:extLst>
          </p:nvPr>
        </p:nvGraphicFramePr>
        <p:xfrm>
          <a:off x="1915978" y="3716027"/>
          <a:ext cx="5537126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Available</a:t>
                      </a:r>
                      <a:r>
                        <a:rPr sz="2000" spc="-15" dirty="0"/>
                        <a:t> </a:t>
                      </a:r>
                      <a:r>
                        <a:rPr sz="2000" spc="-5" dirty="0"/>
                        <a:t>(bushel)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Cost (per</a:t>
                      </a:r>
                      <a:r>
                        <a:rPr sz="2000" spc="-25" dirty="0"/>
                        <a:t> </a:t>
                      </a:r>
                      <a:r>
                        <a:rPr sz="2000" spc="-5" dirty="0"/>
                        <a:t>bushel)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Georgia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9000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$20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-5" dirty="0"/>
                        <a:t>Florida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6000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dirty="0"/>
                        <a:t>$15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4571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523C26E-0E2F-4B38-9A3A-2F637856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69" y="213301"/>
            <a:ext cx="81899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Optimization Model for OR-</a:t>
            </a:r>
            <a:r>
              <a:rPr lang="en-US" sz="4000" dirty="0" err="1"/>
              <a:t>­ange</a:t>
            </a:r>
            <a:endParaRPr sz="40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05186-0B51-4E5D-A128-8CA6446DE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7780" indent="0">
              <a:buNone/>
              <a:tabLst>
                <a:tab pos="367665" algn="l"/>
                <a:tab pos="368300" algn="l"/>
              </a:tabLst>
            </a:pPr>
            <a:r>
              <a:rPr lang="en-US" sz="2400" b="1" i="1" spc="-5" dirty="0">
                <a:solidFill>
                  <a:srgbClr val="C00000"/>
                </a:solidFill>
                <a:latin typeface="Carlito"/>
              </a:rPr>
              <a:t>Constraints: </a:t>
            </a:r>
          </a:p>
          <a:p>
            <a:pPr marL="25400" marR="17780" indent="0">
              <a:lnSpc>
                <a:spcPct val="77200"/>
              </a:lnSpc>
              <a:spcBef>
                <a:spcPts val="835"/>
              </a:spcBef>
              <a:buNone/>
              <a:tabLst>
                <a:tab pos="367665" algn="l"/>
                <a:tab pos="368300" algn="l"/>
              </a:tabLst>
            </a:pPr>
            <a:r>
              <a:rPr lang="en-US" sz="2400" spc="-5" dirty="0">
                <a:cs typeface="Carlito"/>
              </a:rPr>
              <a:t>Restrictions on </a:t>
            </a:r>
            <a:r>
              <a:rPr lang="en-US" sz="2400" dirty="0">
                <a:cs typeface="Carlito"/>
              </a:rPr>
              <a:t>the </a:t>
            </a:r>
            <a:r>
              <a:rPr lang="en-US" sz="2400" spc="-5" dirty="0">
                <a:cs typeface="Carlito"/>
              </a:rPr>
              <a:t>decision variable </a:t>
            </a:r>
            <a:r>
              <a:rPr lang="en-US" sz="2400" dirty="0">
                <a:cs typeface="Carlito"/>
              </a:rPr>
              <a:t>values.</a:t>
            </a:r>
          </a:p>
          <a:p>
            <a:pPr marL="25400" indent="0">
              <a:lnSpc>
                <a:spcPct val="100000"/>
              </a:lnSpc>
              <a:spcBef>
                <a:spcPts val="600"/>
              </a:spcBef>
              <a:buNone/>
              <a:tabLst>
                <a:tab pos="367665" algn="l"/>
                <a:tab pos="368300" algn="l"/>
              </a:tabLst>
            </a:pPr>
            <a:r>
              <a:rPr lang="en-US" sz="2400" spc="-5" dirty="0">
                <a:solidFill>
                  <a:schemeClr val="accent5"/>
                </a:solidFill>
                <a:cs typeface="Carlito"/>
              </a:rPr>
              <a:t>Product Requirements:</a:t>
            </a:r>
            <a:endParaRPr lang="en-US" sz="2400" dirty="0">
              <a:solidFill>
                <a:schemeClr val="accent5"/>
              </a:solidFill>
              <a:cs typeface="Carlito"/>
            </a:endParaRPr>
          </a:p>
          <a:p>
            <a:pPr marL="482600" lvl="1" indent="0">
              <a:lnSpc>
                <a:spcPct val="100000"/>
              </a:lnSpc>
              <a:spcBef>
                <a:spcPts val="600"/>
              </a:spcBef>
              <a:buNone/>
              <a:tabLst>
                <a:tab pos="367665" algn="l"/>
                <a:tab pos="368300" algn="l"/>
              </a:tabLst>
            </a:pPr>
            <a:r>
              <a:rPr lang="en-US" sz="2200" spc="-5" dirty="0">
                <a:solidFill>
                  <a:schemeClr val="accent5"/>
                </a:solidFill>
                <a:cs typeface="Carlito"/>
              </a:rPr>
              <a:t>Grade A: 0.3 </a:t>
            </a:r>
            <a:r>
              <a:rPr lang="en-US" sz="2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baseline="-20833" dirty="0" err="1">
                <a:solidFill>
                  <a:schemeClr val="accent5"/>
                </a:solidFill>
                <a:cs typeface="Carlito"/>
              </a:rPr>
              <a:t>g</a:t>
            </a:r>
            <a:r>
              <a:rPr lang="en-US" sz="2200" baseline="-20833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+</a:t>
            </a:r>
            <a:r>
              <a:rPr lang="en-US" sz="2200" spc="-185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cs typeface="Carlito"/>
              </a:rPr>
              <a:t>0.4 </a:t>
            </a:r>
            <a:r>
              <a:rPr lang="en-US" sz="2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baseline="-20833" dirty="0" err="1">
                <a:solidFill>
                  <a:schemeClr val="accent5"/>
                </a:solidFill>
                <a:cs typeface="Carlito"/>
              </a:rPr>
              <a:t>f</a:t>
            </a:r>
            <a:r>
              <a:rPr lang="en-US" sz="2200" baseline="-20833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cs typeface="Carlito"/>
              </a:rPr>
              <a:t>&gt;= 2.0</a:t>
            </a:r>
          </a:p>
          <a:p>
            <a:pPr marL="482600" lvl="1" indent="0">
              <a:lnSpc>
                <a:spcPct val="100000"/>
              </a:lnSpc>
              <a:spcBef>
                <a:spcPts val="600"/>
              </a:spcBef>
              <a:buNone/>
              <a:tabLst>
                <a:tab pos="367665" algn="l"/>
                <a:tab pos="368300" algn="l"/>
              </a:tabLst>
            </a:pPr>
            <a:r>
              <a:rPr lang="en-US" sz="2200" spc="-5" dirty="0">
                <a:solidFill>
                  <a:schemeClr val="accent5"/>
                </a:solidFill>
                <a:cs typeface="Carlito"/>
              </a:rPr>
              <a:t>Grade B: 0.4 </a:t>
            </a:r>
            <a:r>
              <a:rPr lang="en-US" sz="2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baseline="-20833" dirty="0" err="1">
                <a:solidFill>
                  <a:schemeClr val="accent5"/>
                </a:solidFill>
                <a:cs typeface="Carlito"/>
              </a:rPr>
              <a:t>g</a:t>
            </a:r>
            <a:r>
              <a:rPr lang="en-US" sz="2200" baseline="-20833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+ </a:t>
            </a:r>
            <a:r>
              <a:rPr lang="en-US" sz="2200" spc="-5" dirty="0">
                <a:solidFill>
                  <a:schemeClr val="accent5"/>
                </a:solidFill>
                <a:cs typeface="Carlito"/>
              </a:rPr>
              <a:t>0.2 </a:t>
            </a:r>
            <a:r>
              <a:rPr lang="en-US" sz="2200" spc="-5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spc="-7" baseline="-20833" dirty="0" err="1">
                <a:solidFill>
                  <a:schemeClr val="accent5"/>
                </a:solidFill>
                <a:cs typeface="Carlito"/>
              </a:rPr>
              <a:t>f</a:t>
            </a:r>
            <a:r>
              <a:rPr lang="en-US" sz="2200" spc="-7" baseline="-20833" dirty="0">
                <a:solidFill>
                  <a:schemeClr val="accent5"/>
                </a:solidFill>
                <a:cs typeface="Carlito"/>
              </a:rPr>
              <a:t>  </a:t>
            </a:r>
            <a:r>
              <a:rPr lang="en-US" sz="2200" spc="-5" dirty="0">
                <a:solidFill>
                  <a:schemeClr val="accent5"/>
                </a:solidFill>
                <a:cs typeface="Carlito"/>
              </a:rPr>
              <a:t>&gt;= 1.5</a:t>
            </a:r>
          </a:p>
          <a:p>
            <a:pPr marL="482600" lvl="1" indent="0">
              <a:lnSpc>
                <a:spcPct val="100000"/>
              </a:lnSpc>
              <a:spcBef>
                <a:spcPts val="600"/>
              </a:spcBef>
              <a:buNone/>
              <a:tabLst>
                <a:tab pos="367665" algn="l"/>
                <a:tab pos="368300" algn="l"/>
              </a:tabLst>
            </a:pPr>
            <a:r>
              <a:rPr lang="en-US" sz="2200" spc="-5" dirty="0">
                <a:solidFill>
                  <a:schemeClr val="accent5"/>
                </a:solidFill>
                <a:cs typeface="Carlito"/>
              </a:rPr>
              <a:t>Grade C: 0.2 </a:t>
            </a:r>
            <a:r>
              <a:rPr lang="en-US" sz="2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baseline="-20833" dirty="0" err="1">
                <a:solidFill>
                  <a:schemeClr val="accent5"/>
                </a:solidFill>
                <a:cs typeface="Carlito"/>
              </a:rPr>
              <a:t>g</a:t>
            </a:r>
            <a:r>
              <a:rPr lang="en-US" sz="2200" baseline="-20833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+ </a:t>
            </a:r>
            <a:r>
              <a:rPr lang="en-US" sz="2200" spc="-5" dirty="0">
                <a:solidFill>
                  <a:schemeClr val="accent5"/>
                </a:solidFill>
                <a:cs typeface="Carlito"/>
              </a:rPr>
              <a:t>0.3 </a:t>
            </a:r>
            <a:r>
              <a:rPr lang="en-US" sz="2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baseline="-20833" dirty="0" err="1">
                <a:solidFill>
                  <a:schemeClr val="accent5"/>
                </a:solidFill>
                <a:cs typeface="Carlito"/>
              </a:rPr>
              <a:t>f</a:t>
            </a:r>
            <a:r>
              <a:rPr lang="en-US" sz="2200" baseline="-20833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cs typeface="Carlito"/>
              </a:rPr>
              <a:t>&gt;= 0.5</a:t>
            </a:r>
            <a:endParaRPr lang="en-US" sz="2200" dirty="0">
              <a:solidFill>
                <a:schemeClr val="accent5"/>
              </a:solidFill>
              <a:cs typeface="Carlito"/>
            </a:endParaRPr>
          </a:p>
          <a:p>
            <a:pPr marL="25400" marR="3618865" indent="0">
              <a:lnSpc>
                <a:spcPct val="100000"/>
              </a:lnSpc>
              <a:spcBef>
                <a:spcPts val="600"/>
              </a:spcBef>
              <a:buNone/>
              <a:tabLst>
                <a:tab pos="367665" algn="l"/>
                <a:tab pos="368300" algn="l"/>
              </a:tabLst>
            </a:pPr>
            <a:r>
              <a:rPr lang="en-US" sz="2400" spc="-5" dirty="0">
                <a:solidFill>
                  <a:schemeClr val="accent5"/>
                </a:solidFill>
                <a:cs typeface="Carlito"/>
              </a:rPr>
              <a:t>Capacity Requirements  </a:t>
            </a:r>
          </a:p>
          <a:p>
            <a:pPr marL="482600" marR="3618865" lvl="1" indent="0">
              <a:lnSpc>
                <a:spcPct val="100000"/>
              </a:lnSpc>
              <a:spcBef>
                <a:spcPts val="600"/>
              </a:spcBef>
              <a:buNone/>
              <a:tabLst>
                <a:tab pos="367665" algn="l"/>
                <a:tab pos="368300" algn="l"/>
              </a:tabLst>
            </a:pPr>
            <a:r>
              <a:rPr lang="en-US" sz="2200" spc="-5" dirty="0">
                <a:solidFill>
                  <a:schemeClr val="accent5"/>
                </a:solidFill>
                <a:cs typeface="Carlito"/>
              </a:rPr>
              <a:t>Georgia</a:t>
            </a:r>
            <a:r>
              <a:rPr lang="en-US" sz="2200" spc="-35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Cap: </a:t>
            </a:r>
            <a:r>
              <a:rPr lang="en-US" sz="2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baseline="-21604" dirty="0" err="1">
                <a:solidFill>
                  <a:schemeClr val="accent5"/>
                </a:solidFill>
                <a:cs typeface="Carlito"/>
              </a:rPr>
              <a:t>g</a:t>
            </a:r>
            <a:r>
              <a:rPr lang="en-US" sz="2200" baseline="-21604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cs typeface="Carlito"/>
              </a:rPr>
              <a:t>&lt;= 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9</a:t>
            </a:r>
          </a:p>
          <a:p>
            <a:pPr marL="482600" marR="3618865" lvl="1" indent="0">
              <a:lnSpc>
                <a:spcPct val="100000"/>
              </a:lnSpc>
              <a:spcBef>
                <a:spcPts val="600"/>
              </a:spcBef>
              <a:buNone/>
              <a:tabLst>
                <a:tab pos="367665" algn="l"/>
                <a:tab pos="368300" algn="l"/>
              </a:tabLst>
            </a:pPr>
            <a:r>
              <a:rPr lang="en-US" sz="2200" dirty="0">
                <a:solidFill>
                  <a:schemeClr val="accent5"/>
                </a:solidFill>
                <a:cs typeface="Carlito"/>
              </a:rPr>
              <a:t>Florida Cap: </a:t>
            </a:r>
            <a:r>
              <a:rPr lang="en-US" sz="2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baseline="-21604" dirty="0" err="1">
                <a:solidFill>
                  <a:schemeClr val="accent5"/>
                </a:solidFill>
                <a:cs typeface="Carlito"/>
              </a:rPr>
              <a:t>f</a:t>
            </a:r>
            <a:r>
              <a:rPr lang="en-US" sz="2200" baseline="-21604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z="2200" spc="-5" dirty="0">
                <a:solidFill>
                  <a:schemeClr val="accent5"/>
                </a:solidFill>
                <a:cs typeface="Carlito"/>
              </a:rPr>
              <a:t>&lt;= 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6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510540" y="5456935"/>
            <a:ext cx="23977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7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700" baseline="-21604" dirty="0" err="1">
                <a:solidFill>
                  <a:schemeClr val="accent5"/>
                </a:solidFill>
                <a:cs typeface="Carlito"/>
              </a:rPr>
              <a:t>g</a:t>
            </a:r>
            <a:r>
              <a:rPr sz="2700" baseline="-21604" dirty="0">
                <a:solidFill>
                  <a:schemeClr val="accent5"/>
                </a:solidFill>
                <a:cs typeface="Carlito"/>
              </a:rPr>
              <a:t> </a:t>
            </a:r>
            <a:r>
              <a:rPr sz="2700" spc="-5" dirty="0">
                <a:solidFill>
                  <a:schemeClr val="accent5"/>
                </a:solidFill>
                <a:cs typeface="Carlito"/>
              </a:rPr>
              <a:t>&gt;= 0, </a:t>
            </a:r>
            <a:r>
              <a:rPr sz="27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700" baseline="-21604" dirty="0" err="1">
                <a:solidFill>
                  <a:schemeClr val="accent5"/>
                </a:solidFill>
                <a:cs typeface="Carlito"/>
              </a:rPr>
              <a:t>f</a:t>
            </a:r>
            <a:r>
              <a:rPr sz="2700" baseline="-21604" dirty="0">
                <a:solidFill>
                  <a:schemeClr val="accent5"/>
                </a:solidFill>
                <a:cs typeface="Carlito"/>
              </a:rPr>
              <a:t> </a:t>
            </a:r>
            <a:r>
              <a:rPr sz="2700" spc="-5" dirty="0">
                <a:solidFill>
                  <a:schemeClr val="accent5"/>
                </a:solidFill>
                <a:cs typeface="Carlito"/>
              </a:rPr>
              <a:t>&gt;=</a:t>
            </a:r>
            <a:r>
              <a:rPr sz="2700" spc="325" dirty="0">
                <a:solidFill>
                  <a:schemeClr val="accent5"/>
                </a:solidFill>
                <a:cs typeface="Carlito"/>
              </a:rPr>
              <a:t> </a:t>
            </a:r>
            <a:r>
              <a:rPr sz="2700" dirty="0">
                <a:solidFill>
                  <a:schemeClr val="accent5"/>
                </a:solidFill>
                <a:cs typeface="Carlito"/>
              </a:rPr>
              <a:t>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C5F522-E817-4E01-A5AE-1BC0C0C31C57}"/>
              </a:ext>
            </a:extLst>
          </p:cNvPr>
          <p:cNvGrpSpPr/>
          <p:nvPr/>
        </p:nvGrpSpPr>
        <p:grpSpPr>
          <a:xfrm>
            <a:off x="4411003" y="5384179"/>
            <a:ext cx="2510302" cy="794544"/>
            <a:chOff x="4411003" y="5384179"/>
            <a:chExt cx="2510302" cy="794544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1644CCCD-D47C-4203-98E0-E5B637C3BD23}"/>
                </a:ext>
              </a:extLst>
            </p:cNvPr>
            <p:cNvSpPr/>
            <p:nvPr/>
          </p:nvSpPr>
          <p:spPr>
            <a:xfrm rot="10800000">
              <a:off x="4411003" y="5384179"/>
              <a:ext cx="2510302" cy="794544"/>
            </a:xfrm>
            <a:prstGeom prst="rightArrow">
              <a:avLst>
                <a:gd name="adj1" fmla="val 71246"/>
                <a:gd name="adj2" fmla="val 50000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775522" y="5604669"/>
              <a:ext cx="213171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-5" dirty="0">
                  <a:cs typeface="Carlito"/>
                </a:rPr>
                <a:t>Don’t Forget</a:t>
              </a:r>
              <a:r>
                <a:rPr sz="2000" spc="-55" dirty="0">
                  <a:cs typeface="Carlito"/>
                </a:rPr>
                <a:t> </a:t>
              </a:r>
              <a:r>
                <a:rPr sz="2000" dirty="0">
                  <a:cs typeface="Carlito"/>
                </a:rPr>
                <a:t>These!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BBE0EAD-2C26-4253-A1A0-CE8B55D39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586" y="2209425"/>
            <a:ext cx="4172999" cy="9776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93075C-E1E9-4BF7-BC8C-15E191AE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002" y="3880072"/>
            <a:ext cx="3370545" cy="811153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67EB4CE-841E-48D1-8F15-03D15B17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Mathematical Model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253FC3-CEB7-4D15-97E6-A807F125B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err="1">
                <a:cs typeface="Carlito"/>
              </a:rPr>
              <a:t>X</a:t>
            </a:r>
            <a:r>
              <a:rPr lang="en-US" sz="2200" baseline="-20833" dirty="0" err="1">
                <a:cs typeface="Carlito"/>
              </a:rPr>
              <a:t>g</a:t>
            </a:r>
            <a:r>
              <a:rPr lang="en-US" sz="2200" baseline="-20833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= the # </a:t>
            </a:r>
            <a:r>
              <a:rPr lang="en-US" sz="2200" spc="-5" dirty="0">
                <a:cs typeface="Carlito"/>
              </a:rPr>
              <a:t>of </a:t>
            </a:r>
            <a:r>
              <a:rPr lang="en-US" sz="2200" dirty="0">
                <a:cs typeface="Carlito"/>
              </a:rPr>
              <a:t>bushels </a:t>
            </a:r>
            <a:r>
              <a:rPr lang="en-US" sz="2200" spc="-5" dirty="0">
                <a:cs typeface="Carlito"/>
              </a:rPr>
              <a:t>of </a:t>
            </a:r>
            <a:r>
              <a:rPr lang="en-US" sz="2200" dirty="0">
                <a:uFill>
                  <a:solidFill>
                    <a:srgbClr val="EB8104"/>
                  </a:solidFill>
                </a:uFill>
                <a:cs typeface="Carlito"/>
              </a:rPr>
              <a:t>Georgia</a:t>
            </a:r>
            <a:r>
              <a:rPr lang="en-US" sz="2200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oranges</a:t>
            </a:r>
            <a:r>
              <a:rPr lang="en-US" sz="2200" spc="-40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processed </a:t>
            </a:r>
            <a:r>
              <a:rPr lang="en-US" sz="2200" dirty="0">
                <a:cs typeface="Carlito"/>
              </a:rPr>
              <a:t>per day </a:t>
            </a:r>
            <a:r>
              <a:rPr lang="en-US" sz="2200" spc="-5" dirty="0">
                <a:cs typeface="Carlito"/>
              </a:rPr>
              <a:t>(in</a:t>
            </a:r>
            <a:r>
              <a:rPr lang="en-US" sz="2200" spc="-50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thousands)</a:t>
            </a:r>
            <a:endParaRPr lang="en-US" sz="2200" dirty="0">
              <a:cs typeface="Carlito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err="1">
                <a:cs typeface="Carlito"/>
              </a:rPr>
              <a:t>X</a:t>
            </a:r>
            <a:r>
              <a:rPr lang="en-US" sz="2200" baseline="-20833" dirty="0" err="1">
                <a:cs typeface="Carlito"/>
              </a:rPr>
              <a:t>f</a:t>
            </a:r>
            <a:r>
              <a:rPr lang="en-US" sz="2200" baseline="-20833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= the # </a:t>
            </a:r>
            <a:r>
              <a:rPr lang="en-US" sz="2200" spc="-5" dirty="0">
                <a:cs typeface="Carlito"/>
              </a:rPr>
              <a:t>of </a:t>
            </a:r>
            <a:r>
              <a:rPr lang="en-US" sz="2200" dirty="0">
                <a:cs typeface="Carlito"/>
              </a:rPr>
              <a:t>bushels </a:t>
            </a:r>
            <a:r>
              <a:rPr lang="en-US" sz="2200" spc="-5" dirty="0">
                <a:cs typeface="Carlito"/>
              </a:rPr>
              <a:t>of </a:t>
            </a:r>
            <a:r>
              <a:rPr lang="en-US" sz="2200" spc="-5" dirty="0">
                <a:uFill>
                  <a:solidFill>
                    <a:srgbClr val="EB8104"/>
                  </a:solidFill>
                </a:uFill>
                <a:cs typeface="Carlito"/>
              </a:rPr>
              <a:t>Florida</a:t>
            </a:r>
            <a:r>
              <a:rPr lang="en-US" sz="2200" spc="-5" dirty="0">
                <a:cs typeface="Carlito"/>
              </a:rPr>
              <a:t> oranges</a:t>
            </a:r>
            <a:r>
              <a:rPr lang="en-US" sz="2200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processed </a:t>
            </a:r>
            <a:r>
              <a:rPr lang="en-US" sz="2200" dirty="0">
                <a:cs typeface="Carlito"/>
              </a:rPr>
              <a:t>per day </a:t>
            </a:r>
            <a:r>
              <a:rPr lang="en-US" sz="2200" spc="-5" dirty="0">
                <a:cs typeface="Carlito"/>
              </a:rPr>
              <a:t>(in</a:t>
            </a:r>
            <a:r>
              <a:rPr lang="en-US" sz="2200" spc="-50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thousands)</a:t>
            </a:r>
            <a:endParaRPr lang="en-US" sz="2200" dirty="0">
              <a:cs typeface="Carlito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>
              <a:cs typeface="Carlito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FC5B5-9D7B-4BB6-A0D9-940E85412BEB}"/>
              </a:ext>
            </a:extLst>
          </p:cNvPr>
          <p:cNvSpPr txBox="1"/>
          <p:nvPr/>
        </p:nvSpPr>
        <p:spPr>
          <a:xfrm>
            <a:off x="2968283" y="2616590"/>
            <a:ext cx="3800784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cs typeface="Carlito"/>
              </a:rPr>
              <a:t>Min </a:t>
            </a:r>
            <a:r>
              <a:rPr lang="en-US" sz="2200" spc="-5" dirty="0">
                <a:cs typeface="Carlito"/>
              </a:rPr>
              <a:t>20 </a:t>
            </a:r>
            <a:r>
              <a:rPr lang="en-US" sz="2200" dirty="0" err="1">
                <a:cs typeface="Carlito"/>
              </a:rPr>
              <a:t>x</a:t>
            </a:r>
            <a:r>
              <a:rPr lang="en-US" sz="2200" baseline="-20061" dirty="0" err="1">
                <a:cs typeface="Carlito"/>
              </a:rPr>
              <a:t>g</a:t>
            </a:r>
            <a:r>
              <a:rPr lang="en-US" sz="2200" baseline="-20061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+ </a:t>
            </a:r>
            <a:r>
              <a:rPr lang="en-US" sz="2200" spc="-5" dirty="0">
                <a:cs typeface="Carlito"/>
              </a:rPr>
              <a:t>15</a:t>
            </a:r>
            <a:r>
              <a:rPr lang="en-US" sz="2200" spc="-225" dirty="0">
                <a:cs typeface="Carlito"/>
              </a:rPr>
              <a:t> </a:t>
            </a:r>
            <a:r>
              <a:rPr lang="en-US" sz="2200" dirty="0" err="1">
                <a:cs typeface="Carlito"/>
              </a:rPr>
              <a:t>x</a:t>
            </a:r>
            <a:r>
              <a:rPr lang="en-US" sz="2200" baseline="-20061" dirty="0" err="1">
                <a:cs typeface="Carlito"/>
              </a:rPr>
              <a:t>f</a:t>
            </a:r>
            <a:endParaRPr lang="en-US" sz="2200" baseline="-20061" dirty="0">
              <a:cs typeface="Carlito"/>
            </a:endParaRPr>
          </a:p>
          <a:p>
            <a:pPr>
              <a:spcBef>
                <a:spcPts val="600"/>
              </a:spcBef>
            </a:pPr>
            <a:r>
              <a:rPr lang="en-US" sz="2200" dirty="0"/>
              <a:t>Subject to:</a:t>
            </a:r>
          </a:p>
          <a:p>
            <a:pPr marL="266700" indent="0">
              <a:lnSpc>
                <a:spcPct val="100000"/>
              </a:lnSpc>
              <a:spcBef>
                <a:spcPts val="600"/>
              </a:spcBef>
              <a:buNone/>
              <a:tabLst>
                <a:tab pos="2253615" algn="l"/>
              </a:tabLst>
            </a:pPr>
            <a:r>
              <a:rPr lang="en-US" sz="2200" spc="-5" dirty="0">
                <a:cs typeface="Carlito"/>
              </a:rPr>
              <a:t>0.3 </a:t>
            </a:r>
            <a:r>
              <a:rPr lang="en-US" sz="2200" dirty="0" err="1">
                <a:cs typeface="Carlito"/>
              </a:rPr>
              <a:t>x</a:t>
            </a:r>
            <a:r>
              <a:rPr lang="en-US" sz="2200" baseline="-20833" dirty="0" err="1">
                <a:cs typeface="Carlito"/>
              </a:rPr>
              <a:t>g</a:t>
            </a:r>
            <a:r>
              <a:rPr lang="en-US" sz="2200" baseline="-20833" dirty="0">
                <a:cs typeface="Carlito"/>
              </a:rPr>
              <a:t>  </a:t>
            </a:r>
            <a:r>
              <a:rPr lang="en-US" sz="2200" dirty="0">
                <a:cs typeface="Carlito"/>
              </a:rPr>
              <a:t>+</a:t>
            </a:r>
            <a:r>
              <a:rPr lang="en-US" sz="2200" spc="-185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0.4</a:t>
            </a:r>
            <a:r>
              <a:rPr lang="en-US" sz="2200" dirty="0">
                <a:cs typeface="Carlito"/>
              </a:rPr>
              <a:t> </a:t>
            </a:r>
            <a:r>
              <a:rPr lang="en-US" sz="2200" dirty="0" err="1">
                <a:cs typeface="Carlito"/>
              </a:rPr>
              <a:t>x</a:t>
            </a:r>
            <a:r>
              <a:rPr lang="en-US" sz="2200" baseline="-20833" dirty="0" err="1">
                <a:cs typeface="Carlito"/>
              </a:rPr>
              <a:t>f</a:t>
            </a:r>
            <a:r>
              <a:rPr lang="en-US" sz="2200" baseline="-20833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&gt;= 2.0 (grade</a:t>
            </a:r>
            <a:r>
              <a:rPr lang="en-US" sz="2200" spc="-50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A)</a:t>
            </a:r>
          </a:p>
          <a:p>
            <a:pPr marL="2667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spc="-5" dirty="0">
                <a:cs typeface="Carlito"/>
              </a:rPr>
              <a:t>0.4 </a:t>
            </a:r>
            <a:r>
              <a:rPr lang="en-US" sz="2200" dirty="0" err="1">
                <a:cs typeface="Carlito"/>
              </a:rPr>
              <a:t>x</a:t>
            </a:r>
            <a:r>
              <a:rPr lang="en-US" sz="2200" baseline="-20833" dirty="0" err="1">
                <a:cs typeface="Carlito"/>
              </a:rPr>
              <a:t>g</a:t>
            </a:r>
            <a:r>
              <a:rPr lang="en-US" sz="2200" baseline="-20833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+ </a:t>
            </a:r>
            <a:r>
              <a:rPr lang="en-US" sz="2200" spc="-5" dirty="0">
                <a:cs typeface="Carlito"/>
              </a:rPr>
              <a:t>0.2 </a:t>
            </a:r>
            <a:r>
              <a:rPr lang="en-US" sz="2200" spc="-5" dirty="0" err="1">
                <a:cs typeface="Carlito"/>
              </a:rPr>
              <a:t>x</a:t>
            </a:r>
            <a:r>
              <a:rPr lang="en-US" sz="2200" spc="-7" baseline="-20833" dirty="0" err="1">
                <a:cs typeface="Carlito"/>
              </a:rPr>
              <a:t>f</a:t>
            </a:r>
            <a:r>
              <a:rPr lang="en-US" sz="2200" spc="-7" baseline="-20833" dirty="0">
                <a:cs typeface="Carlito"/>
              </a:rPr>
              <a:t>  </a:t>
            </a:r>
            <a:r>
              <a:rPr lang="en-US" sz="2200" spc="-5" dirty="0">
                <a:cs typeface="Carlito"/>
              </a:rPr>
              <a:t>&gt;= 1.5 (grade</a:t>
            </a:r>
            <a:r>
              <a:rPr lang="en-US" sz="2200" spc="-215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B)</a:t>
            </a:r>
            <a:endParaRPr lang="en-US" sz="2200" dirty="0">
              <a:cs typeface="Carlito"/>
            </a:endParaRPr>
          </a:p>
          <a:p>
            <a:pPr marL="2667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spc="-5" dirty="0">
                <a:cs typeface="Carlito"/>
              </a:rPr>
              <a:t>0.2 </a:t>
            </a:r>
            <a:r>
              <a:rPr lang="en-US" sz="2200" dirty="0" err="1">
                <a:cs typeface="Carlito"/>
              </a:rPr>
              <a:t>x</a:t>
            </a:r>
            <a:r>
              <a:rPr lang="en-US" sz="2200" baseline="-20833" dirty="0" err="1">
                <a:cs typeface="Carlito"/>
              </a:rPr>
              <a:t>g</a:t>
            </a:r>
            <a:r>
              <a:rPr lang="en-US" sz="2200" baseline="-20833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+ </a:t>
            </a:r>
            <a:r>
              <a:rPr lang="en-US" sz="2200" spc="-5" dirty="0">
                <a:cs typeface="Carlito"/>
              </a:rPr>
              <a:t>0.3 </a:t>
            </a:r>
            <a:r>
              <a:rPr lang="en-US" sz="2200" dirty="0" err="1">
                <a:cs typeface="Carlito"/>
              </a:rPr>
              <a:t>x</a:t>
            </a:r>
            <a:r>
              <a:rPr lang="en-US" sz="2200" baseline="-20833" dirty="0" err="1">
                <a:cs typeface="Carlito"/>
              </a:rPr>
              <a:t>f</a:t>
            </a:r>
            <a:r>
              <a:rPr lang="en-US" sz="2200" baseline="-20833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&gt;= 0.5 (grade</a:t>
            </a:r>
            <a:r>
              <a:rPr lang="en-US" sz="2200" spc="300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C)</a:t>
            </a:r>
          </a:p>
          <a:p>
            <a:pPr marL="3073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err="1">
                <a:cs typeface="Carlito"/>
              </a:rPr>
              <a:t>x</a:t>
            </a:r>
            <a:r>
              <a:rPr lang="en-US" sz="2200" baseline="-21604" dirty="0" err="1">
                <a:cs typeface="Carlito"/>
              </a:rPr>
              <a:t>g</a:t>
            </a:r>
            <a:r>
              <a:rPr lang="en-US" sz="2200" baseline="-21604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&lt;= </a:t>
            </a:r>
            <a:r>
              <a:rPr lang="en-US" sz="2200" dirty="0">
                <a:cs typeface="Carlito"/>
              </a:rPr>
              <a:t>9 </a:t>
            </a:r>
            <a:r>
              <a:rPr lang="en-US" sz="2200" spc="-5" dirty="0">
                <a:cs typeface="Carlito"/>
              </a:rPr>
              <a:t>(Georgia</a:t>
            </a:r>
            <a:r>
              <a:rPr lang="en-US" sz="2200" spc="-20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Cap)</a:t>
            </a:r>
          </a:p>
          <a:p>
            <a:pPr marL="307340" marR="922655" indent="0">
              <a:lnSpc>
                <a:spcPct val="100000"/>
              </a:lnSpc>
              <a:spcBef>
                <a:spcPts val="600"/>
              </a:spcBef>
              <a:buNone/>
              <a:tabLst>
                <a:tab pos="1553210" algn="l"/>
              </a:tabLst>
            </a:pPr>
            <a:r>
              <a:rPr lang="en-US" sz="2200" dirty="0" err="1">
                <a:cs typeface="Carlito"/>
              </a:rPr>
              <a:t>x</a:t>
            </a:r>
            <a:r>
              <a:rPr lang="en-US" sz="2200" baseline="-21604" dirty="0" err="1">
                <a:cs typeface="Carlito"/>
              </a:rPr>
              <a:t>f</a:t>
            </a:r>
            <a:r>
              <a:rPr lang="en-US" sz="2200" baseline="-21604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&lt;= </a:t>
            </a:r>
            <a:r>
              <a:rPr lang="en-US" sz="2200" dirty="0">
                <a:cs typeface="Carlito"/>
              </a:rPr>
              <a:t>6 </a:t>
            </a:r>
            <a:r>
              <a:rPr lang="en-US" sz="2200" spc="-5" dirty="0">
                <a:cs typeface="Carlito"/>
              </a:rPr>
              <a:t>(Florida</a:t>
            </a:r>
            <a:r>
              <a:rPr lang="en-US" sz="2200" spc="-70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Cap)</a:t>
            </a:r>
          </a:p>
          <a:p>
            <a:pPr marL="307340" marR="922655" indent="0">
              <a:lnSpc>
                <a:spcPct val="100000"/>
              </a:lnSpc>
              <a:spcBef>
                <a:spcPts val="600"/>
              </a:spcBef>
              <a:buNone/>
              <a:tabLst>
                <a:tab pos="1553210" algn="l"/>
              </a:tabLst>
            </a:pPr>
            <a:r>
              <a:rPr lang="en-US" sz="2200" dirty="0" err="1">
                <a:cs typeface="Carlito"/>
              </a:rPr>
              <a:t>x</a:t>
            </a:r>
            <a:r>
              <a:rPr lang="en-US" sz="2200" baseline="-21604" dirty="0" err="1">
                <a:cs typeface="Carlito"/>
              </a:rPr>
              <a:t>g</a:t>
            </a:r>
            <a:r>
              <a:rPr lang="en-US" sz="2200" baseline="-21604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&gt;= 0, </a:t>
            </a:r>
            <a:r>
              <a:rPr lang="en-US" sz="2200" dirty="0" err="1">
                <a:cs typeface="Carlito"/>
              </a:rPr>
              <a:t>x</a:t>
            </a:r>
            <a:r>
              <a:rPr lang="en-US" sz="2200" baseline="-21604" dirty="0" err="1">
                <a:cs typeface="Carlito"/>
              </a:rPr>
              <a:t>f</a:t>
            </a:r>
            <a:r>
              <a:rPr lang="en-US" sz="2200" baseline="-21604" dirty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&gt;=</a:t>
            </a:r>
            <a:r>
              <a:rPr lang="en-US" sz="2200" spc="375" dirty="0">
                <a:cs typeface="Carlito"/>
              </a:rPr>
              <a:t> </a:t>
            </a:r>
            <a:r>
              <a:rPr lang="en-US" sz="2200" dirty="0">
                <a:cs typeface="Carlito"/>
              </a:rPr>
              <a:t>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7DD2055-2C87-4EAD-9474-E872F5A4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2BDC13-8EE9-4367-8587-498DC68C2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Operations Research?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FCA51AB-D8AD-4021-9B8F-B65D89D590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scientific approach to decision making requires the use of one or more </a:t>
            </a:r>
            <a:r>
              <a:rPr lang="en-US" altLang="en-US" b="1" dirty="0"/>
              <a:t>mathematical models</a:t>
            </a:r>
            <a:r>
              <a:rPr lang="en-US" altLang="en-US" dirty="0"/>
              <a:t>.  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i="1" dirty="0">
                <a:solidFill>
                  <a:schemeClr val="accent4">
                    <a:lumMod val="75000"/>
                  </a:schemeClr>
                </a:solidFill>
              </a:rPr>
              <a:t>A mathematical model is:</a:t>
            </a:r>
          </a:p>
          <a:p>
            <a:pPr marL="12700" marR="5080" indent="0">
              <a:lnSpc>
                <a:spcPct val="99800"/>
              </a:lnSpc>
              <a:spcBef>
                <a:spcPts val="105"/>
              </a:spcBef>
              <a:buNone/>
              <a:tabLst>
                <a:tab pos="354965" algn="l"/>
                <a:tab pos="355600" algn="l"/>
              </a:tabLst>
            </a:pPr>
            <a:r>
              <a:rPr lang="en-US" dirty="0">
                <a:latin typeface="Carlito"/>
                <a:cs typeface="Carlito"/>
              </a:rPr>
              <a:t>a </a:t>
            </a:r>
            <a:r>
              <a:rPr lang="en-US" spc="-5" dirty="0">
                <a:latin typeface="Carlito"/>
                <a:cs typeface="Carlito"/>
              </a:rPr>
              <a:t>mathematical </a:t>
            </a:r>
            <a:r>
              <a:rPr lang="en-US" spc="-5" dirty="0">
                <a:solidFill>
                  <a:srgbClr val="FFC000"/>
                </a:solidFill>
                <a:latin typeface="Carlito"/>
                <a:cs typeface="Carlito"/>
              </a:rPr>
              <a:t> representation </a:t>
            </a:r>
            <a:r>
              <a:rPr lang="en-US" spc="-5" dirty="0">
                <a:latin typeface="Carlito"/>
                <a:cs typeface="Carlito"/>
              </a:rPr>
              <a:t>of </a:t>
            </a:r>
            <a:r>
              <a:rPr lang="en-US" dirty="0">
                <a:latin typeface="Carlito"/>
                <a:cs typeface="Carlito"/>
              </a:rPr>
              <a:t>the </a:t>
            </a:r>
            <a:r>
              <a:rPr lang="en-US" spc="-5" dirty="0">
                <a:latin typeface="Carlito"/>
                <a:cs typeface="Carlito"/>
              </a:rPr>
              <a:t>actual situation </a:t>
            </a:r>
            <a:r>
              <a:rPr lang="en-US" dirty="0">
                <a:latin typeface="Carlito"/>
                <a:cs typeface="Carlito"/>
              </a:rPr>
              <a:t>that  </a:t>
            </a:r>
            <a:r>
              <a:rPr lang="en-US" spc="-5" dirty="0">
                <a:latin typeface="Carlito"/>
                <a:cs typeface="Carlito"/>
              </a:rPr>
              <a:t>may </a:t>
            </a:r>
            <a:r>
              <a:rPr lang="en-US" dirty="0">
                <a:latin typeface="Carlito"/>
                <a:cs typeface="Carlito"/>
              </a:rPr>
              <a:t>be used to </a:t>
            </a:r>
            <a:r>
              <a:rPr lang="en-US" spc="-5" dirty="0">
                <a:solidFill>
                  <a:srgbClr val="92D050"/>
                </a:solidFill>
                <a:latin typeface="Carlito"/>
                <a:cs typeface="Carlito"/>
              </a:rPr>
              <a:t>make </a:t>
            </a:r>
            <a:r>
              <a:rPr lang="en-US" spc="-20" dirty="0">
                <a:solidFill>
                  <a:srgbClr val="92D050"/>
                </a:solidFill>
                <a:latin typeface="Carlito"/>
                <a:cs typeface="Carlito"/>
              </a:rPr>
              <a:t>better </a:t>
            </a:r>
            <a:r>
              <a:rPr lang="en-US" spc="-5" dirty="0">
                <a:solidFill>
                  <a:srgbClr val="92D050"/>
                </a:solidFill>
                <a:latin typeface="Carlito"/>
                <a:cs typeface="Carlito"/>
              </a:rPr>
              <a:t>decisions </a:t>
            </a:r>
            <a:r>
              <a:rPr lang="en-US" spc="-5" dirty="0">
                <a:latin typeface="Carlito"/>
                <a:cs typeface="Carlito"/>
              </a:rPr>
              <a:t>or </a:t>
            </a:r>
            <a:r>
              <a:rPr lang="en-US" spc="-5" dirty="0">
                <a:solidFill>
                  <a:srgbClr val="92D050"/>
                </a:solidFill>
                <a:latin typeface="Carlito"/>
                <a:cs typeface="Carlito"/>
              </a:rPr>
              <a:t> clarify </a:t>
            </a:r>
            <a:r>
              <a:rPr lang="en-US" dirty="0">
                <a:solidFill>
                  <a:srgbClr val="92D050"/>
                </a:solidFill>
                <a:latin typeface="Carlito"/>
                <a:cs typeface="Carlito"/>
              </a:rPr>
              <a:t>the </a:t>
            </a:r>
            <a:r>
              <a:rPr lang="en-US" spc="-5" dirty="0">
                <a:solidFill>
                  <a:srgbClr val="92D050"/>
                </a:solidFill>
                <a:latin typeface="Carlito"/>
                <a:cs typeface="Carlito"/>
              </a:rPr>
              <a:t>situation</a:t>
            </a:r>
            <a:r>
              <a:rPr lang="en-US" spc="-5" dirty="0">
                <a:latin typeface="Carlito"/>
                <a:cs typeface="Carlito"/>
              </a:rPr>
              <a:t>.</a:t>
            </a:r>
            <a:endParaRPr lang="en-US" dirty="0">
              <a:latin typeface="Carlito"/>
              <a:cs typeface="Carlito"/>
            </a:endParaRP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2350EF-80BE-43D8-A612-C79A2CC3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Solution to Our Model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302DD-6F28-4A77-9C9A-9C0044CE3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/>
              <a:t>4. Verify the Model and Use the Model for Prediction</a:t>
            </a:r>
          </a:p>
          <a:p>
            <a:pPr lvl="1"/>
            <a:r>
              <a:rPr lang="en-US" altLang="en-US"/>
              <a:t>Have we used all the decision variables?</a:t>
            </a:r>
          </a:p>
          <a:p>
            <a:pPr lvl="1"/>
            <a:r>
              <a:rPr lang="en-US" altLang="en-US"/>
              <a:t>Have we considered all the constraints?</a:t>
            </a:r>
          </a:p>
          <a:p>
            <a:pPr lvl="1"/>
            <a:r>
              <a:rPr lang="en-US" altLang="en-US"/>
              <a:t>Is the objective function correctly introduced?</a:t>
            </a:r>
          </a:p>
          <a:p>
            <a:pPr lvl="1"/>
            <a:r>
              <a:rPr lang="en-US" altLang="en-US"/>
              <a:t>Is our model complete?</a:t>
            </a:r>
          </a:p>
          <a:p>
            <a:pPr lvl="1"/>
            <a:endParaRPr lang="en-US" altLang="en-US"/>
          </a:p>
          <a:p>
            <a:pPr marL="0" indent="0">
              <a:buNone/>
            </a:pPr>
            <a:r>
              <a:rPr lang="en-US" altLang="en-US" b="1" i="1">
                <a:solidFill>
                  <a:srgbClr val="559028"/>
                </a:solidFill>
              </a:rPr>
              <a:t>Solution:</a:t>
            </a:r>
            <a:endParaRPr lang="en-US" altLang="en-US" b="1" i="1" dirty="0">
              <a:solidFill>
                <a:srgbClr val="559028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14" y="4098644"/>
            <a:ext cx="7857490" cy="14505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0" marR="137795" indent="-342900">
              <a:lnSpc>
                <a:spcPts val="3400"/>
              </a:lnSpc>
              <a:spcBef>
                <a:spcPts val="580"/>
              </a:spcBef>
            </a:pPr>
            <a:r>
              <a:rPr lang="en-US" sz="2200" spc="5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z="2200" spc="7" baseline="-21164" dirty="0" err="1">
                <a:solidFill>
                  <a:schemeClr val="accent5"/>
                </a:solidFill>
                <a:cs typeface="Carlito"/>
              </a:rPr>
              <a:t>g</a:t>
            </a:r>
            <a:r>
              <a:rPr lang="en-US" sz="2200" spc="7" baseline="-21164" dirty="0">
                <a:solidFill>
                  <a:schemeClr val="accent5"/>
                </a:solidFill>
                <a:cs typeface="Carlito"/>
              </a:rPr>
              <a:t> </a:t>
            </a:r>
            <a:r>
              <a:rPr sz="2200" spc="5" dirty="0">
                <a:solidFill>
                  <a:schemeClr val="accent5"/>
                </a:solidFill>
                <a:cs typeface="Carlito"/>
              </a:rPr>
              <a:t>=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2 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thousand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bushels 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of </a:t>
            </a:r>
            <a:r>
              <a:rPr sz="2200" dirty="0">
                <a:solidFill>
                  <a:schemeClr val="accent5"/>
                </a:solidFill>
                <a:uFill>
                  <a:solidFill>
                    <a:srgbClr val="EB8104"/>
                  </a:solidFill>
                </a:uFill>
                <a:cs typeface="Carlito"/>
              </a:rPr>
              <a:t>Georgia</a:t>
            </a:r>
            <a:r>
              <a:rPr sz="2200" dirty="0">
                <a:solidFill>
                  <a:schemeClr val="accent5"/>
                </a:solidFill>
                <a:cs typeface="Carlito"/>
              </a:rPr>
              <a:t> 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oranges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per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 d</a:t>
            </a:r>
            <a:r>
              <a:rPr sz="2200" dirty="0">
                <a:solidFill>
                  <a:schemeClr val="accent5"/>
                </a:solidFill>
                <a:cs typeface="Carlito"/>
              </a:rPr>
              <a:t>ay</a:t>
            </a:r>
          </a:p>
          <a:p>
            <a:pPr marL="381000" marR="30480" indent="-342900">
              <a:lnSpc>
                <a:spcPts val="3429"/>
              </a:lnSpc>
              <a:spcBef>
                <a:spcPts val="840"/>
              </a:spcBef>
            </a:pPr>
            <a:r>
              <a:rPr lang="en-US" sz="2200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sz="2200" baseline="-21164" dirty="0" err="1">
                <a:solidFill>
                  <a:schemeClr val="accent5"/>
                </a:solidFill>
                <a:cs typeface="Carlito"/>
              </a:rPr>
              <a:t>f</a:t>
            </a:r>
            <a:r>
              <a:rPr lang="en-US" sz="2200" baseline="-21164" dirty="0">
                <a:solidFill>
                  <a:schemeClr val="accent5"/>
                </a:solidFill>
                <a:cs typeface="Carlito"/>
              </a:rPr>
              <a:t>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=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 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3.5 thousand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bushels 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of </a:t>
            </a:r>
            <a:r>
              <a:rPr sz="2200" spc="-5" dirty="0">
                <a:solidFill>
                  <a:schemeClr val="accent5"/>
                </a:solidFill>
                <a:uFill>
                  <a:solidFill>
                    <a:srgbClr val="EB8104"/>
                  </a:solidFill>
                </a:uFill>
                <a:cs typeface="Carlito"/>
              </a:rPr>
              <a:t>Florida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 oranges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per</a:t>
            </a:r>
            <a:r>
              <a:rPr lang="en-US" sz="2200" dirty="0">
                <a:solidFill>
                  <a:schemeClr val="accent5"/>
                </a:solidFill>
                <a:cs typeface="Carlito"/>
              </a:rPr>
              <a:t>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day</a:t>
            </a:r>
          </a:p>
          <a:p>
            <a:pPr marL="381000" marR="158115" indent="-342900" algn="ctr">
              <a:lnSpc>
                <a:spcPts val="3429"/>
              </a:lnSpc>
              <a:spcBef>
                <a:spcPts val="5"/>
              </a:spcBef>
            </a:pPr>
            <a:r>
              <a:rPr sz="2200" spc="-5" dirty="0">
                <a:solidFill>
                  <a:schemeClr val="accent5"/>
                </a:solidFill>
                <a:cs typeface="Carlito"/>
              </a:rPr>
              <a:t>Costs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= 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20(2)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+ 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15(3.5)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= 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92.5 thousand dollars 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per</a:t>
            </a:r>
            <a:r>
              <a:rPr sz="2200" spc="-5" dirty="0">
                <a:solidFill>
                  <a:schemeClr val="accent5"/>
                </a:solidFill>
                <a:cs typeface="Carlito"/>
              </a:rPr>
              <a:t> </a:t>
            </a:r>
            <a:r>
              <a:rPr sz="2200" dirty="0">
                <a:solidFill>
                  <a:schemeClr val="accent5"/>
                </a:solidFill>
                <a:cs typeface="Carlito"/>
              </a:rPr>
              <a:t>day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B6FCC4-4575-4D5D-8BDE-5EC148A8A0E7}"/>
              </a:ext>
            </a:extLst>
          </p:cNvPr>
          <p:cNvSpPr/>
          <p:nvPr/>
        </p:nvSpPr>
        <p:spPr>
          <a:xfrm>
            <a:off x="3180273" y="5801002"/>
            <a:ext cx="278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Is this solution valid?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FF4191-E0E5-4A39-ABFD-1A1C2F3B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1125-1808-475D-9173-20C0DA9C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OR-</a:t>
            </a:r>
            <a:r>
              <a:rPr lang="en-US" dirty="0" err="1"/>
              <a:t>ange</a:t>
            </a:r>
            <a:r>
              <a:rPr lang="en-US" dirty="0"/>
              <a:t> Co. </a:t>
            </a:r>
            <a:r>
              <a:rPr lang="en-US" spc="-280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172C3-9559-434C-A4B7-DB429933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5. Select a Suitable Alternative</a:t>
            </a:r>
          </a:p>
          <a:p>
            <a:pPr marL="457200" lvl="1" indent="0">
              <a:buNone/>
            </a:pPr>
            <a:r>
              <a:rPr lang="en-US" altLang="en-US" spc="5" dirty="0">
                <a:solidFill>
                  <a:schemeClr val="accent5"/>
                </a:solidFill>
              </a:rPr>
              <a:t>The model has a minimum cost of </a:t>
            </a:r>
            <a:r>
              <a:rPr lang="en-US" spc="5" dirty="0">
                <a:solidFill>
                  <a:schemeClr val="accent5"/>
                </a:solidFill>
              </a:rPr>
              <a:t>92.5 </a:t>
            </a:r>
            <a:r>
              <a:rPr lang="en-US" spc="-5" dirty="0">
                <a:solidFill>
                  <a:schemeClr val="accent5"/>
                </a:solidFill>
                <a:cs typeface="Carlito"/>
              </a:rPr>
              <a:t>thousand dollars  </a:t>
            </a:r>
            <a:r>
              <a:rPr lang="en-US" dirty="0">
                <a:solidFill>
                  <a:schemeClr val="accent5"/>
                </a:solidFill>
                <a:cs typeface="Carlito"/>
              </a:rPr>
              <a:t>per</a:t>
            </a:r>
            <a:r>
              <a:rPr lang="en-US" spc="-5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dirty="0">
                <a:solidFill>
                  <a:schemeClr val="accent5"/>
                </a:solidFill>
                <a:cs typeface="Carlito"/>
              </a:rPr>
              <a:t>day with </a:t>
            </a:r>
            <a:r>
              <a:rPr lang="en-US" spc="5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spc="7" baseline="-21164" dirty="0" err="1">
                <a:solidFill>
                  <a:schemeClr val="accent5"/>
                </a:solidFill>
                <a:cs typeface="Carlito"/>
              </a:rPr>
              <a:t>g</a:t>
            </a:r>
            <a:r>
              <a:rPr lang="en-US" spc="7" baseline="-21164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spc="5" dirty="0">
                <a:solidFill>
                  <a:schemeClr val="accent5"/>
                </a:solidFill>
                <a:cs typeface="Carlito"/>
              </a:rPr>
              <a:t>= </a:t>
            </a:r>
            <a:r>
              <a:rPr lang="en-US" dirty="0">
                <a:solidFill>
                  <a:schemeClr val="accent5"/>
                </a:solidFill>
                <a:cs typeface="Carlito"/>
              </a:rPr>
              <a:t>2 and </a:t>
            </a:r>
            <a:r>
              <a:rPr lang="en-US" dirty="0" err="1">
                <a:solidFill>
                  <a:schemeClr val="accent5"/>
                </a:solidFill>
                <a:cs typeface="Carlito"/>
              </a:rPr>
              <a:t>X</a:t>
            </a:r>
            <a:r>
              <a:rPr lang="en-US" baseline="-21164" dirty="0" err="1">
                <a:solidFill>
                  <a:schemeClr val="accent5"/>
                </a:solidFill>
                <a:cs typeface="Carlito"/>
              </a:rPr>
              <a:t>f</a:t>
            </a:r>
            <a:r>
              <a:rPr lang="en-US" baseline="-21164" dirty="0">
                <a:solidFill>
                  <a:schemeClr val="accent5"/>
                </a:solidFill>
                <a:cs typeface="Carlito"/>
              </a:rPr>
              <a:t> </a:t>
            </a:r>
            <a:r>
              <a:rPr lang="en-US" dirty="0">
                <a:solidFill>
                  <a:schemeClr val="accent5"/>
                </a:solidFill>
                <a:cs typeface="Carlito"/>
              </a:rPr>
              <a:t>= </a:t>
            </a:r>
            <a:r>
              <a:rPr lang="en-US" spc="-5" dirty="0">
                <a:solidFill>
                  <a:schemeClr val="accent5"/>
                </a:solidFill>
                <a:cs typeface="Carlito"/>
              </a:rPr>
              <a:t>3.5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b="1" dirty="0"/>
              <a:t>6. Present the Results and Conclusion(s) of the Study to the Organization</a:t>
            </a:r>
          </a:p>
          <a:p>
            <a:pPr marL="457200" lvl="1" indent="0">
              <a:buNone/>
            </a:pPr>
            <a:r>
              <a:rPr lang="en-US" altLang="en-US" spc="5" dirty="0">
                <a:solidFill>
                  <a:schemeClr val="accent5"/>
                </a:solidFill>
              </a:rPr>
              <a:t>The OR-</a:t>
            </a:r>
            <a:r>
              <a:rPr lang="en-US" altLang="en-US" spc="5" dirty="0" err="1">
                <a:solidFill>
                  <a:schemeClr val="accent5"/>
                </a:solidFill>
              </a:rPr>
              <a:t>ange</a:t>
            </a:r>
            <a:r>
              <a:rPr lang="en-US" altLang="en-US" spc="5" dirty="0">
                <a:solidFill>
                  <a:schemeClr val="accent5"/>
                </a:solidFill>
              </a:rPr>
              <a:t> Company can minimize its cost while fulfilling all the demands by buying 2 thousand bushels of orange from Georgia and 3.5 thousand bushels of orange from Florida per day. The cost of such order is 92.5 thousand dollars per day for the company</a:t>
            </a:r>
          </a:p>
          <a:p>
            <a:pPr marL="0" indent="0">
              <a:buNone/>
            </a:pPr>
            <a:r>
              <a:rPr lang="en-US" altLang="en-US" b="1" dirty="0"/>
              <a:t>7. Implement and Evaluate Recommendations</a:t>
            </a:r>
            <a:endParaRPr lang="en-US" altLang="en-US" spc="5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21C79-C12F-4A2C-BB9C-5D96E9E3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7841AA-C823-4BE5-A2E1-12A37D3162EE}"/>
              </a:ext>
            </a:extLst>
          </p:cNvPr>
          <p:cNvSpPr/>
          <p:nvPr/>
        </p:nvSpPr>
        <p:spPr>
          <a:xfrm>
            <a:off x="495884" y="3904038"/>
            <a:ext cx="5496953" cy="1967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8008A5-96C7-43AE-A23A-19A343FD207B}"/>
              </a:ext>
            </a:extLst>
          </p:cNvPr>
          <p:cNvSpPr/>
          <p:nvPr/>
        </p:nvSpPr>
        <p:spPr>
          <a:xfrm>
            <a:off x="495884" y="1629353"/>
            <a:ext cx="5113607" cy="14997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9EA07D0D-8155-4A32-A4C2-E2D870D63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Voices from the past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E3BA4A14-90A2-4009-9F09-0A22361156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ts val="2763"/>
              </a:lnSpc>
            </a:pPr>
            <a:endParaRPr lang="en-US" altLang="en-US" sz="18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ts val="2763"/>
              </a:lnSpc>
              <a:buNone/>
            </a:pPr>
            <a:endParaRPr lang="en-US" altLang="en-US" sz="2000" b="1" dirty="0"/>
          </a:p>
          <a:p>
            <a:pPr marL="0" indent="0">
              <a:lnSpc>
                <a:spcPts val="2763"/>
              </a:lnSpc>
              <a:buNone/>
            </a:pPr>
            <a:endParaRPr lang="en-US" altLang="en-US" sz="2000" b="1" dirty="0"/>
          </a:p>
          <a:p>
            <a:pPr marL="457200" lvl="1" indent="0">
              <a:lnSpc>
                <a:spcPts val="2763"/>
              </a:lnSpc>
              <a:buNone/>
            </a:pPr>
            <a:endParaRPr lang="en-US" altLang="en-US" sz="1800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A349D-94A7-42E2-A653-7F8599C3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745-4E71-43BB-A3BB-A5E26D54A66E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CEC1D46-92C4-4DA5-98DC-E336709A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14" y="1413885"/>
            <a:ext cx="2006159" cy="2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Jawaharlal Nehru">
            <a:extLst>
              <a:ext uri="{FF2B5EF4-FFF2-40B4-BE49-F238E27FC236}">
                <a16:creationId xmlns:a16="http://schemas.microsoft.com/office/drawing/2014/main" id="{72FD1478-50B9-4CCB-85BA-D8B8A0F0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49" y="3837679"/>
            <a:ext cx="1618891" cy="20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B1932E-1F3F-4869-B781-E62920589EC3}"/>
              </a:ext>
            </a:extLst>
          </p:cNvPr>
          <p:cNvSpPr/>
          <p:nvPr/>
        </p:nvSpPr>
        <p:spPr>
          <a:xfrm>
            <a:off x="766688" y="4104899"/>
            <a:ext cx="5226149" cy="149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63"/>
              </a:lnSpc>
            </a:pPr>
            <a:r>
              <a:rPr lang="en-US" altLang="en-US" sz="2000" b="1" dirty="0"/>
              <a:t>Obviously, the highest type of efficiency is that which can utilize existing material to the best advantage.</a:t>
            </a:r>
          </a:p>
          <a:p>
            <a:pPr lvl="1">
              <a:lnSpc>
                <a:spcPts val="2763"/>
              </a:lnSpc>
            </a:pPr>
            <a:r>
              <a:rPr lang="en-US" altLang="en-US" b="1" i="1" dirty="0"/>
              <a:t>Jawaharlal Nehru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18F7A-C472-46C3-8BD4-53F16696C0F2}"/>
              </a:ext>
            </a:extLst>
          </p:cNvPr>
          <p:cNvSpPr/>
          <p:nvPr/>
        </p:nvSpPr>
        <p:spPr>
          <a:xfrm>
            <a:off x="766688" y="1720452"/>
            <a:ext cx="4572000" cy="11406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63"/>
              </a:lnSpc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Waste neither time nor money, but make the best use of both.  </a:t>
            </a:r>
          </a:p>
          <a:p>
            <a:pPr lvl="1">
              <a:lnSpc>
                <a:spcPts val="2763"/>
              </a:lnSpc>
            </a:pP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Benjamin Franklin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F946-B11F-4F8E-9AF0-3E7F2E37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Research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9565-904C-4392-AC72-2A2B9444A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sz="2400" b="1" dirty="0"/>
              <a:t>Operations Research Methodologies:</a:t>
            </a:r>
          </a:p>
          <a:p>
            <a:pPr algn="just">
              <a:spcAft>
                <a:spcPts val="600"/>
              </a:spcAft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Descriptive (D): </a:t>
            </a:r>
            <a:r>
              <a:rPr lang="en-US" sz="2400" dirty="0"/>
              <a:t>describes the performance of a given system</a:t>
            </a:r>
          </a:p>
          <a:p>
            <a:pPr algn="just">
              <a:spcAft>
                <a:spcPts val="600"/>
              </a:spcAft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Prescriptive (P):</a:t>
            </a:r>
            <a:r>
              <a:rPr lang="en-US" sz="2400" dirty="0"/>
              <a:t> prescribe how a system should be designed or operated to perform the “best”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US" sz="2400" b="1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b="1" dirty="0"/>
              <a:t>Some Branches of Operations Research Methodology: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2400" dirty="0"/>
              <a:t>Linear Programming (P), Network Programming (P), Decision Theory (P), Dynamic Programming (P), Markov Processes (D), Nonlinear Programming (P), Queuing Theory (D), Stochastic Optimization (P), Simulation (D)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0AB8-DF33-4736-9327-D89E0F5A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sys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ys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system-integration-clipart-2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0" name="Picture 14" descr="Image result for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88" y="1309643"/>
            <a:ext cx="6795649" cy="26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676147" y="4688758"/>
            <a:ext cx="2120900" cy="1498600"/>
          </a:xfrm>
          <a:prstGeom prst="roundRect">
            <a:avLst/>
          </a:prstGeom>
          <a:solidFill>
            <a:srgbClr val="63A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From any real world complex system, identify the appropriate methodology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594842" y="4453836"/>
            <a:ext cx="2120900" cy="914400"/>
          </a:xfrm>
          <a:prstGeom prst="roundRect">
            <a:avLst/>
          </a:prstGeom>
          <a:solidFill>
            <a:srgbClr val="63A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Solve the model analytically 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594842" y="5465420"/>
            <a:ext cx="2120900" cy="914400"/>
          </a:xfrm>
          <a:prstGeom prst="roundRect">
            <a:avLst/>
          </a:prstGeom>
          <a:solidFill>
            <a:srgbClr val="63A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Solve the model computationally 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1452220" y="3981271"/>
            <a:ext cx="368300" cy="5907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eta para baixo 17"/>
          <p:cNvSpPr/>
          <p:nvPr/>
        </p:nvSpPr>
        <p:spPr>
          <a:xfrm rot="16200000">
            <a:off x="3118479" y="5138943"/>
            <a:ext cx="368300" cy="5717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eta para baixo 18"/>
          <p:cNvSpPr/>
          <p:nvPr/>
        </p:nvSpPr>
        <p:spPr>
          <a:xfrm rot="14400000">
            <a:off x="6065535" y="4696833"/>
            <a:ext cx="368300" cy="64210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ta para baixo 19"/>
          <p:cNvSpPr/>
          <p:nvPr/>
        </p:nvSpPr>
        <p:spPr>
          <a:xfrm rot="18000000">
            <a:off x="6065535" y="5576416"/>
            <a:ext cx="368300" cy="58428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704421" y="4688757"/>
            <a:ext cx="2120900" cy="1498600"/>
          </a:xfrm>
          <a:prstGeom prst="roundRect">
            <a:avLst/>
          </a:prstGeom>
          <a:solidFill>
            <a:srgbClr val="63A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Model the system accordingly 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033EE9D-EAA9-48F4-BDEE-A58440BD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Objectives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D67E8B-230F-4B82-9AB0-87490141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9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26">
            <a:extLst>
              <a:ext uri="{FF2B5EF4-FFF2-40B4-BE49-F238E27FC236}">
                <a16:creationId xmlns:a16="http://schemas.microsoft.com/office/drawing/2014/main" id="{8C8D5337-1C5B-4367-B3E4-43B1C12FD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0215" tIns="45107" rIns="90215" bIns="45107" anchor="t"/>
          <a:lstStyle/>
          <a:p>
            <a:r>
              <a:rPr lang="en-US" altLang="en-US" dirty="0"/>
              <a:t>Optimization is Everywhere</a:t>
            </a:r>
          </a:p>
        </p:txBody>
      </p:sp>
      <p:sp>
        <p:nvSpPr>
          <p:cNvPr id="206851" name="Rectangle 1027">
            <a:extLst>
              <a:ext uri="{FF2B5EF4-FFF2-40B4-BE49-F238E27FC236}">
                <a16:creationId xmlns:a16="http://schemas.microsoft.com/office/drawing/2014/main" id="{B4D71770-EA08-49DD-B6ED-8F287CE7E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0215" tIns="45107" rIns="90215" bIns="45107"/>
          <a:lstStyle/>
          <a:p>
            <a:pPr marL="0" indent="0">
              <a:buNone/>
            </a:pPr>
            <a:r>
              <a:rPr lang="en-US" altLang="en-US" dirty="0"/>
              <a:t>It is embedded in language, and part of the way we think.</a:t>
            </a:r>
          </a:p>
          <a:p>
            <a:pPr lvl="1"/>
            <a:r>
              <a:rPr lang="en-US" altLang="en-US" dirty="0"/>
              <a:t>Firms want to maximize value to shareholders</a:t>
            </a:r>
          </a:p>
          <a:p>
            <a:pPr lvl="1"/>
            <a:r>
              <a:rPr lang="en-US" altLang="en-US" dirty="0"/>
              <a:t>People want to make the best choices</a:t>
            </a:r>
          </a:p>
          <a:p>
            <a:pPr lvl="1"/>
            <a:r>
              <a:rPr lang="en-US" altLang="en-US" dirty="0"/>
              <a:t>We want the highest quality at the lowest price</a:t>
            </a:r>
          </a:p>
          <a:p>
            <a:pPr lvl="1"/>
            <a:r>
              <a:rPr lang="en-US" altLang="en-US" dirty="0"/>
              <a:t>When playing games, we want the best strategy</a:t>
            </a:r>
          </a:p>
          <a:p>
            <a:pPr lvl="1"/>
            <a:r>
              <a:rPr lang="en-US" altLang="en-US" dirty="0"/>
              <a:t>When we have too much to do, we want to optimize the use of our time</a:t>
            </a:r>
          </a:p>
          <a:p>
            <a:pPr lvl="1"/>
            <a:r>
              <a:rPr lang="en-US" altLang="en-US" dirty="0"/>
              <a:t>etc.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F3FB9-7424-4DEA-9097-A51A693C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B591-3737-4D74-8457-2E16B9F00C2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0F492-9797-457F-8C68-278A66564AF9}"/>
              </a:ext>
            </a:extLst>
          </p:cNvPr>
          <p:cNvSpPr txBox="1"/>
          <p:nvPr/>
        </p:nvSpPr>
        <p:spPr>
          <a:xfrm>
            <a:off x="6528967" y="6122427"/>
            <a:ext cx="2694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MIT and James Orlin </a:t>
            </a:r>
            <a:r>
              <a:rPr lang="en-US" altLang="en-US" sz="1600" dirty="0">
                <a:cs typeface="Times New Roman" panose="02020603050405020304" pitchFamily="18" charset="0"/>
              </a:rPr>
              <a:t>©2003</a:t>
            </a:r>
            <a:endParaRPr lang="en-US" alt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62BCC-AC41-4300-B28F-7D1F2E4A2627}"/>
              </a:ext>
            </a:extLst>
          </p:cNvPr>
          <p:cNvSpPr/>
          <p:nvPr/>
        </p:nvSpPr>
        <p:spPr>
          <a:xfrm>
            <a:off x="3208939" y="4248060"/>
            <a:ext cx="3544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</a:rPr>
              <a:t>Look for it!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</a:rPr>
              <a:t>You will see opportunities for its use.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AEF6-B151-4D9A-BD6A-7AAEB385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Operation Everything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4A582-6068-436E-A0A4-1B1E918A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drive google maps">
            <a:extLst>
              <a:ext uri="{FF2B5EF4-FFF2-40B4-BE49-F238E27FC236}">
                <a16:creationId xmlns:a16="http://schemas.microsoft.com/office/drawing/2014/main" id="{5E131875-67E0-4E41-A547-12C0B6D1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7" y="15020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ocery shopping">
            <a:extLst>
              <a:ext uri="{FF2B5EF4-FFF2-40B4-BE49-F238E27FC236}">
                <a16:creationId xmlns:a16="http://schemas.microsoft.com/office/drawing/2014/main" id="{121D0AC6-6F4D-4FDA-894E-BC1E33E0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98" y="1207340"/>
            <a:ext cx="21907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aveling flight">
            <a:extLst>
              <a:ext uri="{FF2B5EF4-FFF2-40B4-BE49-F238E27FC236}">
                <a16:creationId xmlns:a16="http://schemas.microsoft.com/office/drawing/2014/main" id="{8A241BF3-556D-4034-88E3-33CEB9C74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16" y="428941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osting a mail">
            <a:extLst>
              <a:ext uri="{FF2B5EF4-FFF2-40B4-BE49-F238E27FC236}">
                <a16:creationId xmlns:a16="http://schemas.microsoft.com/office/drawing/2014/main" id="{330D5702-941D-4DD4-B7D6-A5E90E2D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2" y="3742192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eams game football">
            <a:extLst>
              <a:ext uri="{FF2B5EF4-FFF2-40B4-BE49-F238E27FC236}">
                <a16:creationId xmlns:a16="http://schemas.microsoft.com/office/drawing/2014/main" id="{C068C5E8-CCF7-4093-BC20-515B3462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11" y="426606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97BA01-4F7F-4EDD-87D8-EDAAC9EB74E7}"/>
              </a:ext>
            </a:extLst>
          </p:cNvPr>
          <p:cNvSpPr/>
          <p:nvPr/>
        </p:nvSpPr>
        <p:spPr>
          <a:xfrm>
            <a:off x="1533059" y="1132689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Fastest route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0CDF49-81FE-434D-84B6-E0E4DE17029D}"/>
              </a:ext>
            </a:extLst>
          </p:cNvPr>
          <p:cNvSpPr/>
          <p:nvPr/>
        </p:nvSpPr>
        <p:spPr>
          <a:xfrm>
            <a:off x="6598037" y="1150976"/>
            <a:ext cx="2441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Enough inventory with the minimum cost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D857F-75A1-4C53-BD98-FB18F488A011}"/>
              </a:ext>
            </a:extLst>
          </p:cNvPr>
          <p:cNvSpPr/>
          <p:nvPr/>
        </p:nvSpPr>
        <p:spPr>
          <a:xfrm>
            <a:off x="424580" y="5798359"/>
            <a:ext cx="192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which truck and which route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67A6C4-AA89-4595-89B1-60ED07B75616}"/>
              </a:ext>
            </a:extLst>
          </p:cNvPr>
          <p:cNvSpPr/>
          <p:nvPr/>
        </p:nvSpPr>
        <p:spPr>
          <a:xfrm>
            <a:off x="2927962" y="3573572"/>
            <a:ext cx="470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Crews and aircrafts scheduling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Pricing the plane tickets and hotel rooms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45D231-FA7F-4555-A159-81544CA142BA}"/>
              </a:ext>
            </a:extLst>
          </p:cNvPr>
          <p:cNvSpPr/>
          <p:nvPr/>
        </p:nvSpPr>
        <p:spPr>
          <a:xfrm>
            <a:off x="5953919" y="5853861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schedule team's games</a:t>
            </a:r>
          </a:p>
        </p:txBody>
      </p:sp>
    </p:spTree>
    <p:extLst>
      <p:ext uri="{BB962C8B-B14F-4D97-AF65-F5344CB8AC3E}">
        <p14:creationId xmlns:p14="http://schemas.microsoft.com/office/powerpoint/2010/main" val="248378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513D-265A-40BB-8C31-83AAA065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Operations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478A-8AC6-4BEA-85F6-8AD29AF4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b="1" i="1" dirty="0">
                <a:solidFill>
                  <a:schemeClr val="accent4">
                    <a:lumMod val="75000"/>
                  </a:schemeClr>
                </a:solidFill>
              </a:rPr>
              <a:t>World War II :</a:t>
            </a:r>
            <a:r>
              <a:rPr lang="en-US" altLang="en-US" dirty="0"/>
              <a:t>  </a:t>
            </a:r>
          </a:p>
          <a:p>
            <a:pPr marL="0" indent="0">
              <a:buNone/>
            </a:pPr>
            <a:r>
              <a:rPr lang="en-US" altLang="en-US" dirty="0"/>
              <a:t>British and US military leaders asked scientists and engineers to analyze several military problems</a:t>
            </a:r>
          </a:p>
          <a:p>
            <a:pPr lvl="1"/>
            <a:r>
              <a:rPr lang="en-US" altLang="en-US" dirty="0"/>
              <a:t>E.g. Deployment of radar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Urgent need to allocate scare resources to military operations</a:t>
            </a:r>
          </a:p>
          <a:p>
            <a:pPr marL="457200" lvl="1" indent="0"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result was called </a:t>
            </a:r>
            <a:r>
              <a:rPr lang="en-US" altLang="en-US" b="1" i="1" dirty="0">
                <a:solidFill>
                  <a:schemeClr val="accent4">
                    <a:lumMod val="75000"/>
                  </a:schemeClr>
                </a:solidFill>
              </a:rPr>
              <a:t>Military Operations Research</a:t>
            </a:r>
            <a:r>
              <a:rPr lang="en-US" altLang="en-US" dirty="0"/>
              <a:t>, later </a:t>
            </a:r>
            <a:r>
              <a:rPr lang="en-US" altLang="en-US" b="1" i="1" dirty="0">
                <a:solidFill>
                  <a:schemeClr val="accent4">
                    <a:lumMod val="75000"/>
                  </a:schemeClr>
                </a:solidFill>
              </a:rPr>
              <a:t>Operations Research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Origin Story: </a:t>
            </a:r>
            <a:r>
              <a:rPr lang="en-US" sz="2400" dirty="0">
                <a:hlinkClick r:id="rId2"/>
              </a:rPr>
              <a:t>https://www.youtube.com/watch?v=ILWbaWrjgU4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4FCCB-F6C2-4EB5-8346-32D4E8EC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5A0F-5DD8-4075-BE25-7B6B55A079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A033829-8471-4F2E-96AF-13C09E1D4B57}" vid="{E8B8B860-78D1-4091-8DEA-79D0B7A1959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new-haven</Template>
  <TotalTime>25916</TotalTime>
  <Words>2420</Words>
  <Application>Microsoft Office PowerPoint</Application>
  <PresentationFormat>On-screen Show (4:3)</PresentationFormat>
  <Paragraphs>380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</vt:lpstr>
      <vt:lpstr>Calibri</vt:lpstr>
      <vt:lpstr>Carlito</vt:lpstr>
      <vt:lpstr>Times New Roman</vt:lpstr>
      <vt:lpstr>Wingdings</vt:lpstr>
      <vt:lpstr>Theme1</vt:lpstr>
      <vt:lpstr>PowerPoint Presentation</vt:lpstr>
      <vt:lpstr>What is Operations Research?</vt:lpstr>
      <vt:lpstr>What is Operations Research?</vt:lpstr>
      <vt:lpstr>Voices from the past</vt:lpstr>
      <vt:lpstr>Operations Research Methods</vt:lpstr>
      <vt:lpstr>Primary Objectives</vt:lpstr>
      <vt:lpstr>Optimization is Everywhere</vt:lpstr>
      <vt:lpstr>Operation Everything</vt:lpstr>
      <vt:lpstr>Origins of Operations Research</vt:lpstr>
      <vt:lpstr>Some Success Stories</vt:lpstr>
      <vt:lpstr>Resources for Operations Research</vt:lpstr>
      <vt:lpstr>What is Modeling?</vt:lpstr>
      <vt:lpstr>What is Modeling?</vt:lpstr>
      <vt:lpstr>The Seven-Steps for Modeling</vt:lpstr>
      <vt:lpstr>The Seven-Steps for Modeling</vt:lpstr>
      <vt:lpstr>The Seven-Steps for Modeling</vt:lpstr>
      <vt:lpstr> The Seven-Steps for Modeling</vt:lpstr>
      <vt:lpstr>Basics of Mathematical Modeling</vt:lpstr>
      <vt:lpstr>Basics of Mathematical Modeling</vt:lpstr>
      <vt:lpstr>Basics of Mathematical Modeling</vt:lpstr>
      <vt:lpstr>Types of Prescriptive Models</vt:lpstr>
      <vt:lpstr>Types of Prescriptive Models</vt:lpstr>
      <vt:lpstr>An OR Problem: OR-ange Company</vt:lpstr>
      <vt:lpstr>OR-ange Co. Example</vt:lpstr>
      <vt:lpstr>OR-ange Co. Example</vt:lpstr>
      <vt:lpstr>Optimization Model for OR-­ange</vt:lpstr>
      <vt:lpstr>Optimization Model for OR-­ange</vt:lpstr>
      <vt:lpstr>Optimization Model for OR-­ange</vt:lpstr>
      <vt:lpstr>Complete Mathematical Model</vt:lpstr>
      <vt:lpstr>Optimal Solution to Our Model</vt:lpstr>
      <vt:lpstr>OR-ange Co.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Vitor</dc:creator>
  <cp:lastModifiedBy>Soltanolkottabi, Marzieh</cp:lastModifiedBy>
  <cp:revision>469</cp:revision>
  <cp:lastPrinted>2017-04-03T21:28:59Z</cp:lastPrinted>
  <dcterms:created xsi:type="dcterms:W3CDTF">2016-11-11T17:27:24Z</dcterms:created>
  <dcterms:modified xsi:type="dcterms:W3CDTF">2021-01-19T06:11:16Z</dcterms:modified>
</cp:coreProperties>
</file>