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57" r:id="rId2"/>
    <p:sldId id="320" r:id="rId3"/>
    <p:sldId id="279" r:id="rId4"/>
    <p:sldId id="376" r:id="rId5"/>
    <p:sldId id="324" r:id="rId6"/>
    <p:sldId id="361" r:id="rId7"/>
    <p:sldId id="588" r:id="rId8"/>
    <p:sldId id="269" r:id="rId9"/>
    <p:sldId id="589" r:id="rId10"/>
    <p:sldId id="590" r:id="rId11"/>
    <p:sldId id="272" r:id="rId12"/>
    <p:sldId id="591" r:id="rId13"/>
    <p:sldId id="348" r:id="rId14"/>
    <p:sldId id="461" r:id="rId15"/>
    <p:sldId id="281" r:id="rId16"/>
    <p:sldId id="282" r:id="rId17"/>
    <p:sldId id="592" r:id="rId18"/>
    <p:sldId id="381" r:id="rId19"/>
    <p:sldId id="382" r:id="rId20"/>
    <p:sldId id="383" r:id="rId21"/>
    <p:sldId id="283" r:id="rId22"/>
    <p:sldId id="385" r:id="rId23"/>
    <p:sldId id="424" r:id="rId24"/>
    <p:sldId id="427" r:id="rId25"/>
    <p:sldId id="434" r:id="rId26"/>
    <p:sldId id="366" r:id="rId27"/>
    <p:sldId id="367" r:id="rId28"/>
    <p:sldId id="297" r:id="rId29"/>
    <p:sldId id="429" r:id="rId30"/>
    <p:sldId id="430" r:id="rId31"/>
    <p:sldId id="372" r:id="rId32"/>
    <p:sldId id="388" r:id="rId33"/>
    <p:sldId id="440" r:id="rId34"/>
    <p:sldId id="375" r:id="rId35"/>
    <p:sldId id="432" r:id="rId36"/>
    <p:sldId id="26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028"/>
    <a:srgbClr val="9E5ECE"/>
    <a:srgbClr val="DC0081"/>
    <a:srgbClr val="60943C"/>
    <a:srgbClr val="043D63"/>
    <a:srgbClr val="63A216"/>
    <a:srgbClr val="45A216"/>
    <a:srgbClr val="59A018"/>
    <a:srgbClr val="5A2781"/>
    <a:srgbClr val="461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5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5BDF-D390-49B2-8D87-5491621D0FB0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CCE60-B3FC-4979-81A3-77C74F94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8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82959-C293-42FE-B2D8-A8A4F2D8E1FF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F1B81-2517-46B0-A04B-104519EE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5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0F6361CE-3B87-42FD-BDAE-A2B780906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F68D1506-85BE-4B00-BB19-61248995B05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4" name="Rectangle 4">
            <a:extLst>
              <a:ext uri="{FF2B5EF4-FFF2-40B4-BE49-F238E27FC236}">
                <a16:creationId xmlns:a16="http://schemas.microsoft.com/office/drawing/2014/main" id="{DBBB5FCC-EBC6-406F-8F3C-E994BA5A6F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4BB8DE7-C4AC-4F56-A6C8-D15BFFE97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9DC25A6-F706-48EE-B1CD-EC79147B7D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FF7BE676-5889-4D86-A9B0-7514BCC85B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7FDFCE-0B89-4C06-888B-AE21E169AC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78E87-0B9E-4056-8756-C4A7B4B4D54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D8C25DF1-4D15-47D3-955C-48A8508D6C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81538" cy="3511550"/>
          </a:xfrm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25916C6C-E370-4603-A63F-028F738922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425950"/>
            <a:ext cx="5067300" cy="4197350"/>
          </a:xfrm>
          <a:noFill/>
          <a:ln/>
        </p:spPr>
        <p:txBody>
          <a:bodyPr/>
          <a:lstStyle/>
          <a:p>
            <a:r>
              <a:rPr lang="en-US" altLang="en-US"/>
              <a:t>It turns out that if you were to go out and sample many, many times, most sample statistics that you could calculate would follow a normal distribution.  </a:t>
            </a:r>
          </a:p>
          <a:p>
            <a:endParaRPr lang="en-US" altLang="en-US"/>
          </a:p>
          <a:p>
            <a:r>
              <a:rPr lang="en-US" altLang="en-US"/>
              <a:t>What are the 2 parameters (from last time) that define any normal distribution?</a:t>
            </a:r>
          </a:p>
          <a:p>
            <a:r>
              <a:rPr lang="en-US" altLang="en-US"/>
              <a:t>Remember that a normal curve is characterized by two parameters, a mean and a variability (SD)</a:t>
            </a:r>
          </a:p>
          <a:p>
            <a:r>
              <a:rPr lang="en-US" altLang="en-US"/>
              <a:t>What do you think the mean value of a sample statistic would be?  The standard deviation?</a:t>
            </a:r>
          </a:p>
          <a:p>
            <a:r>
              <a:rPr lang="en-US" altLang="en-US"/>
              <a:t>Remember standard deviation is natural variability of the population</a:t>
            </a:r>
          </a:p>
          <a:p>
            <a:r>
              <a:rPr lang="en-US" altLang="en-US"/>
              <a:t>Standard error can be standard error of the mean or standard error of the odds ratio or standard error of the difference of 2 means, etc.  The standard error of any sample statistic.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523AB61-451A-481B-9FE8-3EDB55189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CA0F2DB-A672-4C9B-9BF4-92362895B9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6920E3A4-5686-4EBE-BB98-1027C6539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5E442A-152E-474E-A494-630F6F36D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BCB8787-CE04-4946-BB92-4FC1314711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758B58CC-34D8-4936-A195-CDFB4BF3E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3ECD320-A2DB-405D-8097-651D2B0E8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EF1146B-4ADD-4303-BB34-DA2CBD113D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57085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68D36F6-95DF-48E8-9D5E-3D32B14A40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70AC128A-B639-49A4-B7D0-D068AAF27D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2CFF53-15D7-42A0-BE4A-08CC2DC3B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E6C842C-3365-461E-AD55-AECA8375B2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DD0F2C30-4392-4A4B-9FE3-595E4DD08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32A8-EE23-43E0-9339-D88D7E758E26}" type="datetime1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" y="6482492"/>
            <a:ext cx="385391" cy="395416"/>
          </a:xfrm>
        </p:spPr>
        <p:txBody>
          <a:bodyPr/>
          <a:lstStyle>
            <a:lvl1pPr algn="ctr">
              <a:defRPr/>
            </a:lvl1pPr>
          </a:lstStyle>
          <a:p>
            <a:fld id="{37725A0F-5DD8-4075-BE25-7B6B55A0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5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0AA3-1144-47B1-A13F-DB126070DE6C}" type="datetime1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4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A509-B54A-4335-9D06-97776B8238AB}" type="datetime1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19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79FFE-75C1-4D02-84EC-288710BB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400"/>
            <a:ext cx="6781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554CF-152D-4F9B-A418-F2CAED7284E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E0833B76-75C2-43C2-A8E4-E102440E9A1B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36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73A88-61DA-4A45-B18A-78F235859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400"/>
            <a:ext cx="6781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3D543-8680-4448-A914-523171C7867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23A3C-7693-4488-9DF4-880D195B5A3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10100" y="19812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07425-6219-4B62-B5A7-621E9F6B202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10100" y="41148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23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3EB5-890E-4EEF-8CC0-EAEF82457B0D}" type="datetime1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1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9E8B-8880-4FE3-BEDE-42EFAE15C983}" type="datetime1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7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AE12-A8EE-4EFE-99F0-2C960F794120}" type="datetime1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5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B013-5A6F-4C07-9CB5-9BC30CBF2FC9}" type="datetime1">
              <a:rPr lang="en-US" smtClean="0"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1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3824-8EE0-4815-B097-85092F84931B}" type="datetime1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1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B426-CB50-42FF-8963-42E91AEA596C}" type="datetime1">
              <a:rPr lang="en-US" smtClean="0"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F38E-5282-48B0-BAF4-2DD6F94CE565}" type="datetime1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5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5640-9F54-4593-9426-46E834D6F9DE}" type="datetime1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1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634" y="1253331"/>
            <a:ext cx="8534919" cy="4925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 rot="10800000">
            <a:off x="0" y="7022"/>
            <a:ext cx="9144000" cy="9393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</p:spPr>
        <p:txBody>
          <a:bodyPr wrap="none" lIns="45720" rIns="45720" anchor="ctr"/>
          <a:lstStyle/>
          <a:p>
            <a:pPr eaLnBrk="0" latinLnBrk="0" hangingPunct="0">
              <a:buClr>
                <a:srgbClr val="328030"/>
              </a:buClr>
              <a:buFontTx/>
              <a:buChar char="•"/>
            </a:pPr>
            <a:endParaRPr kumimoji="0" lang="en-GB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0" y="6502400"/>
            <a:ext cx="9144000" cy="355600"/>
          </a:xfrm>
          <a:prstGeom prst="rect">
            <a:avLst/>
          </a:prstGeom>
          <a:solidFill>
            <a:srgbClr val="043D6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 rot="10800000">
            <a:off x="0" y="-1"/>
            <a:ext cx="9144000" cy="955963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</p:spPr>
        <p:txBody>
          <a:bodyPr wrap="none" lIns="45720" rIns="45720" anchor="ctr"/>
          <a:lstStyle/>
          <a:p>
            <a:pPr eaLnBrk="0" latinLnBrk="0" hangingPunct="0">
              <a:buClr>
                <a:srgbClr val="328030"/>
              </a:buClr>
              <a:buFontTx/>
              <a:buChar char="•"/>
            </a:pPr>
            <a:endParaRPr kumimoji="0" lang="en-GB" sz="1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442992-3AA3-431F-BDF4-A4BFAD6CF1BE}"/>
              </a:ext>
            </a:extLst>
          </p:cNvPr>
          <p:cNvGrpSpPr/>
          <p:nvPr/>
        </p:nvGrpSpPr>
        <p:grpSpPr>
          <a:xfrm>
            <a:off x="-1" y="133005"/>
            <a:ext cx="9143997" cy="822960"/>
            <a:chOff x="-1" y="133005"/>
            <a:chExt cx="9143997" cy="822960"/>
          </a:xfrm>
        </p:grpSpPr>
        <p:sp>
          <p:nvSpPr>
            <p:cNvPr id="18" name="Line 5"/>
            <p:cNvSpPr>
              <a:spLocks noChangeShapeType="1"/>
            </p:cNvSpPr>
            <p:nvPr userDrawn="1"/>
          </p:nvSpPr>
          <p:spPr bwMode="auto">
            <a:xfrm rot="10800000" flipH="1" flipV="1">
              <a:off x="8382631" y="133005"/>
              <a:ext cx="761365" cy="0"/>
            </a:xfrm>
            <a:prstGeom prst="line">
              <a:avLst/>
            </a:prstGeom>
            <a:noFill/>
            <a:ln w="12700">
              <a:solidFill>
                <a:srgbClr val="043D6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Line 6"/>
            <p:cNvSpPr>
              <a:spLocks noChangeShapeType="1"/>
            </p:cNvSpPr>
            <p:nvPr userDrawn="1"/>
          </p:nvSpPr>
          <p:spPr bwMode="auto">
            <a:xfrm rot="10800000" flipH="1" flipV="1">
              <a:off x="-1" y="955965"/>
              <a:ext cx="8008040" cy="0"/>
            </a:xfrm>
            <a:prstGeom prst="line">
              <a:avLst/>
            </a:prstGeom>
            <a:noFill/>
            <a:ln w="12700">
              <a:solidFill>
                <a:srgbClr val="043D6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Line 7"/>
            <p:cNvSpPr>
              <a:spLocks noChangeShapeType="1"/>
            </p:cNvSpPr>
            <p:nvPr userDrawn="1"/>
          </p:nvSpPr>
          <p:spPr bwMode="auto">
            <a:xfrm rot="10800000" flipH="1">
              <a:off x="8008039" y="133005"/>
              <a:ext cx="374592" cy="822960"/>
            </a:xfrm>
            <a:prstGeom prst="line">
              <a:avLst/>
            </a:prstGeom>
            <a:noFill/>
            <a:ln w="12700">
              <a:solidFill>
                <a:srgbClr val="043D6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1" name="Oval 20"/>
          <p:cNvSpPr/>
          <p:nvPr/>
        </p:nvSpPr>
        <p:spPr>
          <a:xfrm>
            <a:off x="77673" y="6557875"/>
            <a:ext cx="247696" cy="249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8494" y="6482492"/>
            <a:ext cx="433074" cy="395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43D63"/>
                </a:solidFill>
              </a:defRPr>
            </a:lvl1pPr>
          </a:lstStyle>
          <a:p>
            <a:fld id="{37725A0F-5DD8-4075-BE25-7B6B55A079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7396" y="6507160"/>
            <a:ext cx="895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008D77DB-93F6-4D4F-850F-C25AF97EF9A0}" type="datetime1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7341" y="6504028"/>
            <a:ext cx="3920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26" name="Picture 2" descr="Image result for university of new haven logo">
            <a:extLst>
              <a:ext uri="{FF2B5EF4-FFF2-40B4-BE49-F238E27FC236}">
                <a16:creationId xmlns:a16="http://schemas.microsoft.com/office/drawing/2014/main" id="{80312952-9AF2-4302-8448-111D45AD9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540" y="219125"/>
            <a:ext cx="750257" cy="7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369" y="99368"/>
            <a:ext cx="8189981" cy="85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581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43D6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2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2CE4386A-DFD9-49A9-9C11-9EFF7D627F7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307975" y="1252538"/>
            <a:ext cx="8535988" cy="494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ts val="1200"/>
              </a:spcBef>
              <a:buClrTx/>
              <a:buSzTx/>
              <a:buFontTx/>
              <a:buNone/>
            </a:pPr>
            <a:r>
              <a:rPr lang="en-US" sz="5400" b="1" dirty="0">
                <a:solidFill>
                  <a:srgbClr val="043D63"/>
                </a:solidFill>
                <a:latin typeface="+mn-lt"/>
              </a:rPr>
              <a:t>Decision Making Under Uncertainty</a:t>
            </a:r>
            <a:endParaRPr lang="en-US" altLang="en-US" sz="5400" b="1" dirty="0">
              <a:solidFill>
                <a:srgbClr val="043D63"/>
              </a:solidFill>
              <a:latin typeface="+mn-lt"/>
            </a:endParaRPr>
          </a:p>
          <a:p>
            <a:pPr algn="ctr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43D63"/>
                </a:solidFill>
                <a:latin typeface="+mn-lt"/>
              </a:rPr>
              <a:t>EGRM 6611</a:t>
            </a:r>
            <a:endParaRPr lang="en-US" altLang="en-US" b="1" dirty="0">
              <a:solidFill>
                <a:srgbClr val="043D63"/>
              </a:solidFill>
              <a:latin typeface="+mn-lt"/>
            </a:endParaRPr>
          </a:p>
          <a:p>
            <a:pPr algn="ctr">
              <a:spcBef>
                <a:spcPts val="1200"/>
              </a:spcBef>
              <a:buClrTx/>
              <a:buSzTx/>
              <a:buNone/>
            </a:pPr>
            <a:r>
              <a:rPr lang="en-US" b="1" dirty="0">
                <a:solidFill>
                  <a:srgbClr val="043D63"/>
                </a:solidFill>
                <a:latin typeface="+mn-lt"/>
              </a:rPr>
              <a:t>Probability Distributions and Applications</a:t>
            </a:r>
            <a:endParaRPr lang="en-US" altLang="en-US" b="1" dirty="0">
              <a:solidFill>
                <a:srgbClr val="043D63"/>
              </a:solidFill>
              <a:latin typeface="+mn-lt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43D63"/>
                </a:solidFill>
                <a:latin typeface="+mn-lt"/>
              </a:rPr>
              <a:t>  </a:t>
            </a:r>
          </a:p>
          <a:p>
            <a:pPr algn="ctr">
              <a:spcBef>
                <a:spcPts val="0"/>
              </a:spcBef>
              <a:buClrTx/>
              <a:buSzTx/>
              <a:buNone/>
            </a:pPr>
            <a:r>
              <a:rPr lang="en-US" altLang="en-US" sz="2800" b="1" dirty="0">
                <a:latin typeface="+mn-lt"/>
              </a:rPr>
              <a:t>Dr. Marzieh Soltanolkottabi</a:t>
            </a:r>
          </a:p>
          <a:p>
            <a:pPr algn="ctr">
              <a:spcBef>
                <a:spcPts val="0"/>
              </a:spcBef>
              <a:buClrTx/>
              <a:buSzTx/>
              <a:buNone/>
            </a:pPr>
            <a:r>
              <a:rPr lang="en-US" altLang="en-US" sz="2400" b="1" dirty="0">
                <a:latin typeface="+mn-lt"/>
              </a:rPr>
              <a:t>Department of </a:t>
            </a:r>
          </a:p>
          <a:p>
            <a:pPr algn="ctr">
              <a:spcBef>
                <a:spcPts val="0"/>
              </a:spcBef>
              <a:buClrTx/>
              <a:buSzTx/>
              <a:buNone/>
            </a:pPr>
            <a:r>
              <a:rPr lang="en-US" altLang="en-US" sz="2400" b="1" dirty="0">
                <a:latin typeface="+mn-lt"/>
              </a:rPr>
              <a:t>Mechanical and Industrial Engineering</a:t>
            </a:r>
          </a:p>
          <a:p>
            <a:pPr algn="ctr">
              <a:spcBef>
                <a:spcPts val="0"/>
              </a:spcBef>
              <a:buClrTx/>
              <a:buSzTx/>
              <a:buNone/>
            </a:pPr>
            <a:endParaRPr lang="en-US" altLang="en-US" sz="24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F2B1AE-DA3E-4029-8288-AC274123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7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08885-853F-49AA-80AF-55BBE115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Computing Marginal Probability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33BE7-6C42-4DA8-B6D5-EDAB15DA1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29ADD-05E2-4F82-B733-02215EE9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7" descr="Image result for tree diagram visualizing events">
            <a:extLst>
              <a:ext uri="{FF2B5EF4-FFF2-40B4-BE49-F238E27FC236}">
                <a16:creationId xmlns:a16="http://schemas.microsoft.com/office/drawing/2014/main" id="{ADF6CECA-F093-495F-BF04-C571B595E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823" b="69922" l="34473" r="99805">
                        <a14:foregroundMark x1="37978" y1="59808" x2="56039" y2="60955"/>
                        <a14:foregroundMark x1="35254" y1="59635" x2="36105" y2="59689"/>
                        <a14:foregroundMark x1="59680" y1="60586" x2="63867" y2="59505"/>
                        <a14:foregroundMark x1="63867" y1="59505" x2="64160" y2="59505"/>
                        <a14:foregroundMark x1="64160" y1="59505" x2="64160" y2="59505"/>
                        <a14:foregroundMark x1="64160" y1="59505" x2="77930" y2="59766"/>
                        <a14:foregroundMark x1="77930" y1="59766" x2="78906" y2="68490"/>
                        <a14:foregroundMark x1="35840" y1="28255" x2="36230" y2="51953"/>
                        <a14:foregroundMark x1="36230" y1="51953" x2="39941" y2="58203"/>
                        <a14:foregroundMark x1="39941" y1="58203" x2="62829" y2="60266"/>
                        <a14:foregroundMark x1="69629" y1="60636" x2="74512" y2="60547"/>
                        <a14:foregroundMark x1="74512" y1="60547" x2="79199" y2="66146"/>
                        <a14:foregroundMark x1="79199" y1="66146" x2="84473" y2="66406"/>
                        <a14:foregroundMark x1="45358" y1="61057" x2="62109" y2="59115"/>
                        <a14:foregroundMark x1="62109" y1="59115" x2="64754" y2="60071"/>
                        <a14:foregroundMark x1="77901" y1="66957" x2="78320" y2="67318"/>
                        <a14:foregroundMark x1="78320" y1="67318" x2="78418" y2="69922"/>
                        <a14:foregroundMark x1="70549" y1="60911" x2="65332" y2="57031"/>
                        <a14:foregroundMark x1="79688" y1="67708" x2="78178" y2="66585"/>
                        <a14:foregroundMark x1="65332" y1="57031" x2="41017" y2="60322"/>
                        <a14:foregroundMark x1="38097" y1="59828" x2="34570" y2="57813"/>
                        <a14:foregroundMark x1="34570" y1="57813" x2="36133" y2="44661"/>
                        <a14:foregroundMark x1="84277" y1="67708" x2="89648" y2="68359"/>
                        <a14:foregroundMark x1="89648" y1="68359" x2="96191" y2="67578"/>
                        <a14:foregroundMark x1="96191" y1="67578" x2="99805" y2="65495"/>
                        <a14:foregroundMark x1="36914" y1="27734" x2="50195" y2="26432"/>
                        <a14:foregroundMark x1="50195" y1="26432" x2="69629" y2="29688"/>
                        <a14:foregroundMark x1="69629" y1="29688" x2="81934" y2="26823"/>
                        <a14:foregroundMark x1="81934" y1="26823" x2="88281" y2="28646"/>
                        <a14:foregroundMark x1="88281" y1="28646" x2="91406" y2="28125"/>
                        <a14:foregroundMark x1="36035" y1="38411" x2="36816" y2="30729"/>
                        <a14:foregroundMark x1="36816" y1="30729" x2="41895" y2="27344"/>
                        <a14:foregroundMark x1="41895" y1="27344" x2="49512" y2="28385"/>
                        <a14:foregroundMark x1="49512" y1="28385" x2="65723" y2="27344"/>
                        <a14:foregroundMark x1="65723" y1="27344" x2="92090" y2="27734"/>
                        <a14:foregroundMark x1="92090" y1="27734" x2="96973" y2="30469"/>
                        <a14:foregroundMark x1="96973" y1="30469" x2="96582" y2="57292"/>
                        <a14:backgroundMark x1="35254" y1="61328" x2="48340" y2="63542"/>
                        <a14:backgroundMark x1="48340" y1="63542" x2="66309" y2="61719"/>
                        <a14:backgroundMark x1="66309" y1="61719" x2="71973" y2="63411"/>
                        <a14:backgroundMark x1="71973" y1="63411" x2="77246" y2="6783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85" t="27336" b="31948"/>
          <a:stretch/>
        </p:blipFill>
        <p:spPr bwMode="auto">
          <a:xfrm>
            <a:off x="438866" y="1223477"/>
            <a:ext cx="4133134" cy="19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Joint Probability Using Contingency Table">
            <a:extLst>
              <a:ext uri="{FF2B5EF4-FFF2-40B4-BE49-F238E27FC236}">
                <a16:creationId xmlns:a16="http://schemas.microsoft.com/office/drawing/2014/main" id="{50E837E1-4D3C-4905-8186-35A827619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t="29949" b="10154"/>
          <a:stretch/>
        </p:blipFill>
        <p:spPr bwMode="auto">
          <a:xfrm>
            <a:off x="4462822" y="995187"/>
            <a:ext cx="4625798" cy="22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25BE26B-8DF2-47D0-91C3-6A674DE39BAB}"/>
              </a:ext>
            </a:extLst>
          </p:cNvPr>
          <p:cNvSpPr/>
          <p:nvPr/>
        </p:nvSpPr>
        <p:spPr>
          <a:xfrm>
            <a:off x="466242" y="3545753"/>
            <a:ext cx="8377311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</a:rPr>
              <a:t>Marginal probability: </a:t>
            </a:r>
          </a:p>
          <a:p>
            <a:endParaRPr lang="en-US" altLang="en-US" dirty="0"/>
          </a:p>
          <a:p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Where B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, B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, …, B</a:t>
            </a:r>
            <a:r>
              <a:rPr lang="en-US" altLang="en-US" sz="2000" baseline="-25000" dirty="0"/>
              <a:t>k</a:t>
            </a:r>
            <a:r>
              <a:rPr lang="en-US" altLang="en-US" sz="2000" dirty="0"/>
              <a:t> are k mutually exclusive and collectively exhaustive events.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7">
                <a:extLst>
                  <a:ext uri="{FF2B5EF4-FFF2-40B4-BE49-F238E27FC236}">
                    <a16:creationId xmlns:a16="http://schemas.microsoft.com/office/drawing/2014/main" id="{2D8DC3BB-593A-4F50-AD29-6A94A4132A38}"/>
                  </a:ext>
                </a:extLst>
              </p:cNvPr>
              <p:cNvSpPr txBox="1"/>
              <p:nvPr/>
            </p:nvSpPr>
            <p:spPr bwMode="auto">
              <a:xfrm>
                <a:off x="1168400" y="3984398"/>
                <a:ext cx="7346950" cy="465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m:rPr>
                          <m:sty m:val="p"/>
                        </m:rPr>
                        <a:rPr lang="en-US" sz="2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)+⋯+</m:t>
                      </m:r>
                      <m:r>
                        <m:rPr>
                          <m:sty m:val="p"/>
                        </m:rPr>
                        <a:rPr lang="en-US" sz="2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Object 7">
                <a:extLst>
                  <a:ext uri="{FF2B5EF4-FFF2-40B4-BE49-F238E27FC236}">
                    <a16:creationId xmlns:a16="http://schemas.microsoft.com/office/drawing/2014/main" id="{2D8DC3BB-593A-4F50-AD29-6A94A4132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8400" y="3984398"/>
                <a:ext cx="7346950" cy="465137"/>
              </a:xfrm>
              <a:prstGeom prst="rect">
                <a:avLst/>
              </a:prstGeom>
              <a:blipFill>
                <a:blip r:embed="rId5"/>
                <a:stretch>
                  <a:fillRect l="-83" b="-78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A7179C74-9D80-4B93-8DCD-B1560E2F0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8969" y="5376665"/>
                <a:ext cx="4323907" cy="366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𝑅𝑒𝑑</m:t>
                          </m:r>
                          <m:r>
                            <a:rPr lang="en-US" altLang="en-US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𝐶𝑎𝑟𝑑</m:t>
                          </m:r>
                        </m:e>
                      </m:d>
                      <m:r>
                        <a:rPr lang="en-US" alt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A7179C74-9D80-4B93-8DCD-B1560E2F0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8969" y="5376665"/>
                <a:ext cx="4323907" cy="366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900C6F0-1EF7-4360-8687-48AF470DF735}"/>
                  </a:ext>
                </a:extLst>
              </p:cNvPr>
              <p:cNvSpPr/>
              <p:nvPr/>
            </p:nvSpPr>
            <p:spPr>
              <a:xfrm>
                <a:off x="2940821" y="5295296"/>
                <a:ext cx="5896229" cy="529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𝑅𝑒𝑑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𝐴𝑐𝑒</m:t>
                        </m:r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𝑅𝑒𝑑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𝑁𝑜𝑡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𝐴𝑐𝑒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r>
                  <a:rPr lang="en-US" alt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900C6F0-1EF7-4360-8687-48AF470DF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821" y="5295296"/>
                <a:ext cx="5896229" cy="529504"/>
              </a:xfrm>
              <a:prstGeom prst="rect">
                <a:avLst/>
              </a:prstGeom>
              <a:blipFill>
                <a:blip r:embed="rId7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45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91C0F61-44C4-43B1-98F6-17E4CCB8C1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1995" y="3346771"/>
                <a:ext cx="8534919" cy="14556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i="1" dirty="0">
                    <a:solidFill>
                      <a:schemeClr val="accent2">
                        <a:lumMod val="75000"/>
                      </a:schemeClr>
                    </a:solidFill>
                  </a:rPr>
                  <a:t>The Probability of a Compound Event, A or B: </a:t>
                </a:r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en-US" sz="24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altLang="en-US" sz="24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4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altLang="en-US" sz="24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Event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Outcomes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from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400" i="0" dirty="0" smtClean="0">
                            <a:solidFill>
                              <a:schemeClr val="tx1"/>
                            </a:solidFill>
                          </a:rPr>
                          <m:t>either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Possible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Outcomes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Sample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Space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91C0F61-44C4-43B1-98F6-17E4CCB8C1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995" y="3346771"/>
                <a:ext cx="8534919" cy="1455689"/>
              </a:xfrm>
              <a:blipFill>
                <a:blip r:embed="rId3"/>
                <a:stretch>
                  <a:fillRect l="-1143" t="-5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0" name="Rectangle 6">
                <a:extLst>
                  <a:ext uri="{FF2B5EF4-FFF2-40B4-BE49-F238E27FC236}">
                    <a16:creationId xmlns:a16="http://schemas.microsoft.com/office/drawing/2014/main" id="{9F5CA73F-3FE4-44C0-828B-488C74FEB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369" y="5620316"/>
                <a:ext cx="3846286" cy="422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𝑅𝑒𝑑</m:t>
                          </m:r>
                          <m:r>
                            <a:rPr lang="en-US" altLang="en-US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𝐶𝑎𝑟𝑑</m:t>
                          </m:r>
                          <m:r>
                            <a:rPr lang="en-US" altLang="en-US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lang="en-US" altLang="en-US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𝐴𝑐𝑒</m:t>
                          </m:r>
                        </m:e>
                      </m:d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870" name="Rectangle 6">
                <a:extLst>
                  <a:ext uri="{FF2B5EF4-FFF2-40B4-BE49-F238E27FC236}">
                    <a16:creationId xmlns:a16="http://schemas.microsoft.com/office/drawing/2014/main" id="{9F5CA73F-3FE4-44C0-828B-488C74FEB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369" y="5620316"/>
                <a:ext cx="3846286" cy="4221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64952DFA-BD8D-483D-A420-257C74135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Computing Compound Probability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B6C299-3434-4861-9F1E-58FE1B7C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11</a:t>
            </a:fld>
            <a:endParaRPr lang="en-US"/>
          </a:p>
        </p:txBody>
      </p:sp>
      <p:sp>
        <p:nvSpPr>
          <p:cNvPr id="12" name="Rectangle 102">
            <a:extLst>
              <a:ext uri="{FF2B5EF4-FFF2-40B4-BE49-F238E27FC236}">
                <a16:creationId xmlns:a16="http://schemas.microsoft.com/office/drawing/2014/main" id="{86B24C50-4CC7-4287-91C1-F91DB52D3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54" y="4742743"/>
            <a:ext cx="762000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/>
              <a:t>P(A or B ) = P(A) +P(B) - P(A and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4FF2967-55A1-4F8D-B8EE-90317F879C60}"/>
                  </a:ext>
                </a:extLst>
              </p:cNvPr>
              <p:cNvSpPr/>
              <p:nvPr/>
            </p:nvSpPr>
            <p:spPr>
              <a:xfrm>
                <a:off x="3757960" y="5527402"/>
                <a:ext cx="4130490" cy="665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𝐴𝑐𝑒𝑠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+26 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𝑅𝑒𝑑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𝑐𝑎𝑟𝑑𝑠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𝑅𝑒𝑑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𝐴𝑐𝑒𝑠</m:t>
                        </m:r>
                      </m:num>
                      <m:den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52 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𝑐𝑎𝑟𝑑𝑠</m:t>
                        </m:r>
                      </m:den>
                    </m:f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4FF2967-55A1-4F8D-B8EE-90317F879C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960" y="5527402"/>
                <a:ext cx="4130490" cy="665952"/>
              </a:xfrm>
              <a:prstGeom prst="rect">
                <a:avLst/>
              </a:prstGeom>
              <a:blipFill>
                <a:blip r:embed="rId5"/>
                <a:stretch>
                  <a:fillRect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7" descr="Image result for tree diagram visualizing events">
            <a:extLst>
              <a:ext uri="{FF2B5EF4-FFF2-40B4-BE49-F238E27FC236}">
                <a16:creationId xmlns:a16="http://schemas.microsoft.com/office/drawing/2014/main" id="{AFCA2279-CC17-4B2B-94C5-FF5E7AFF7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23" b="69922" l="34473" r="99805">
                        <a14:foregroundMark x1="37978" y1="59808" x2="56039" y2="60955"/>
                        <a14:foregroundMark x1="35254" y1="59635" x2="36105" y2="59689"/>
                        <a14:foregroundMark x1="59680" y1="60586" x2="63867" y2="59505"/>
                        <a14:foregroundMark x1="63867" y1="59505" x2="64160" y2="59505"/>
                        <a14:foregroundMark x1="64160" y1="59505" x2="64160" y2="59505"/>
                        <a14:foregroundMark x1="64160" y1="59505" x2="77930" y2="59766"/>
                        <a14:foregroundMark x1="77930" y1="59766" x2="78906" y2="68490"/>
                        <a14:foregroundMark x1="35840" y1="28255" x2="36230" y2="51953"/>
                        <a14:foregroundMark x1="36230" y1="51953" x2="39941" y2="58203"/>
                        <a14:foregroundMark x1="39941" y1="58203" x2="62829" y2="60266"/>
                        <a14:foregroundMark x1="69629" y1="60636" x2="74512" y2="60547"/>
                        <a14:foregroundMark x1="74512" y1="60547" x2="79199" y2="66146"/>
                        <a14:foregroundMark x1="79199" y1="66146" x2="84473" y2="66406"/>
                        <a14:foregroundMark x1="45358" y1="61057" x2="62109" y2="59115"/>
                        <a14:foregroundMark x1="62109" y1="59115" x2="64754" y2="60071"/>
                        <a14:foregroundMark x1="77901" y1="66957" x2="78320" y2="67318"/>
                        <a14:foregroundMark x1="78320" y1="67318" x2="78418" y2="69922"/>
                        <a14:foregroundMark x1="70549" y1="60911" x2="65332" y2="57031"/>
                        <a14:foregroundMark x1="79688" y1="67708" x2="78178" y2="66585"/>
                        <a14:foregroundMark x1="65332" y1="57031" x2="41017" y2="60322"/>
                        <a14:foregroundMark x1="38097" y1="59828" x2="34570" y2="57813"/>
                        <a14:foregroundMark x1="34570" y1="57813" x2="36133" y2="44661"/>
                        <a14:foregroundMark x1="84277" y1="67708" x2="89648" y2="68359"/>
                        <a14:foregroundMark x1="89648" y1="68359" x2="96191" y2="67578"/>
                        <a14:foregroundMark x1="96191" y1="67578" x2="99805" y2="65495"/>
                        <a14:foregroundMark x1="36914" y1="27734" x2="50195" y2="26432"/>
                        <a14:foregroundMark x1="50195" y1="26432" x2="69629" y2="29688"/>
                        <a14:foregroundMark x1="69629" y1="29688" x2="81934" y2="26823"/>
                        <a14:foregroundMark x1="81934" y1="26823" x2="88281" y2="28646"/>
                        <a14:foregroundMark x1="88281" y1="28646" x2="91406" y2="28125"/>
                        <a14:foregroundMark x1="36035" y1="38411" x2="36816" y2="30729"/>
                        <a14:foregroundMark x1="36816" y1="30729" x2="41895" y2="27344"/>
                        <a14:foregroundMark x1="41895" y1="27344" x2="49512" y2="28385"/>
                        <a14:foregroundMark x1="49512" y1="28385" x2="65723" y2="27344"/>
                        <a14:foregroundMark x1="65723" y1="27344" x2="92090" y2="27734"/>
                        <a14:foregroundMark x1="92090" y1="27734" x2="96973" y2="30469"/>
                        <a14:foregroundMark x1="96973" y1="30469" x2="96582" y2="57292"/>
                        <a14:backgroundMark x1="35254" y1="61328" x2="48340" y2="63542"/>
                        <a14:backgroundMark x1="48340" y1="63542" x2="66309" y2="61719"/>
                        <a14:backgroundMark x1="66309" y1="61719" x2="71973" y2="63411"/>
                        <a14:backgroundMark x1="71973" y1="63411" x2="77246" y2="6783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85" t="27336" b="31948"/>
          <a:stretch/>
        </p:blipFill>
        <p:spPr bwMode="auto">
          <a:xfrm>
            <a:off x="438866" y="1223477"/>
            <a:ext cx="4133134" cy="19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Joint Probability Using Contingency Table">
            <a:extLst>
              <a:ext uri="{FF2B5EF4-FFF2-40B4-BE49-F238E27FC236}">
                <a16:creationId xmlns:a16="http://schemas.microsoft.com/office/drawing/2014/main" id="{42708DA5-D5A1-4729-A11A-E147FACBA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t="29949" b="10154"/>
          <a:stretch/>
        </p:blipFill>
        <p:spPr bwMode="auto">
          <a:xfrm>
            <a:off x="4462822" y="995187"/>
            <a:ext cx="4625798" cy="22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A68E1-0C39-4004-A73F-F6CF9F105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/>
              <a:t>Computing Conditional Probability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F1F6D6-C2EC-4A75-AB72-40B43EB14A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i="1" dirty="0">
                    <a:solidFill>
                      <a:schemeClr val="accent2">
                        <a:lumMod val="75000"/>
                      </a:schemeClr>
                    </a:solidFill>
                  </a:rPr>
                  <a:t>The Probability of Event A given that Event B has occurred: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en-US" sz="240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alt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2400" dirty="0"/>
                          <m:t>P</m:t>
                        </m:r>
                        <m:r>
                          <m:rPr>
                            <m:nor/>
                          </m:rPr>
                          <a:rPr lang="en-US" alt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altLang="en-US" sz="2400" dirty="0"/>
                          <m:t>A</m:t>
                        </m:r>
                        <m:r>
                          <m:rPr>
                            <m:nor/>
                          </m:rPr>
                          <a:rPr lang="en-US" alt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altLang="en-US" sz="2400" dirty="0"/>
                          <m:t>and</m:t>
                        </m:r>
                        <m:r>
                          <m:rPr>
                            <m:nor/>
                          </m:rPr>
                          <a:rPr lang="en-US" alt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altLang="en-US" sz="2400" dirty="0"/>
                          <m:t>B</m:t>
                        </m:r>
                        <m:r>
                          <m:rPr>
                            <m:nor/>
                          </m:rPr>
                          <a:rPr lang="en-US" altLang="en-US" sz="24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2400" dirty="0"/>
                          <m:t>P</m:t>
                        </m:r>
                        <m:r>
                          <m:rPr>
                            <m:nor/>
                          </m:rPr>
                          <a:rPr lang="en-US" alt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altLang="en-US" sz="2400" dirty="0"/>
                          <m:t>B</m:t>
                        </m:r>
                        <m:r>
                          <m:rPr>
                            <m:nor/>
                          </m:rPr>
                          <a:rPr lang="en-US" altLang="en-US" sz="2400" dirty="0"/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altLang="en-US" sz="2400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altLang="en-US" sz="2400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altLang="en-US" sz="2400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altLang="en-US" sz="2400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b="1" i="1" dirty="0">
                    <a:solidFill>
                      <a:schemeClr val="accent2">
                        <a:lumMod val="75000"/>
                      </a:schemeClr>
                    </a:solidFill>
                  </a:rPr>
                  <a:t>Events are Independent:</a:t>
                </a:r>
              </a:p>
              <a:p>
                <a:r>
                  <a:rPr lang="en-US" altLang="en-US" sz="2400" dirty="0"/>
                  <a:t>Events A and B are Independent when the probability of one event, A is not affected by another event, B.</a:t>
                </a:r>
              </a:p>
              <a:p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F1F6D6-C2EC-4A75-AB72-40B43EB14A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3"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21D93-E80F-4470-BAA1-C0676ACE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0FF01F-8526-4A0C-98F5-5B2272299701}"/>
                  </a:ext>
                </a:extLst>
              </p:cNvPr>
              <p:cNvSpPr txBox="1"/>
              <p:nvPr/>
            </p:nvSpPr>
            <p:spPr>
              <a:xfrm>
                <a:off x="3748883" y="1795725"/>
                <a:ext cx="21505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𝐴𝑐𝑒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0FF01F-8526-4A0C-98F5-5B2272299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883" y="1795725"/>
                <a:ext cx="215058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7" descr="Image result for tree diagram visualizing events">
            <a:extLst>
              <a:ext uri="{FF2B5EF4-FFF2-40B4-BE49-F238E27FC236}">
                <a16:creationId xmlns:a16="http://schemas.microsoft.com/office/drawing/2014/main" id="{34660A4D-77B9-4425-8051-EB84F6A12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23" b="69922" l="34473" r="99805">
                        <a14:foregroundMark x1="37978" y1="59808" x2="56039" y2="60955"/>
                        <a14:foregroundMark x1="35254" y1="59635" x2="36105" y2="59689"/>
                        <a14:foregroundMark x1="59680" y1="60586" x2="63867" y2="59505"/>
                        <a14:foregroundMark x1="63867" y1="59505" x2="64160" y2="59505"/>
                        <a14:foregroundMark x1="64160" y1="59505" x2="64160" y2="59505"/>
                        <a14:foregroundMark x1="64160" y1="59505" x2="77930" y2="59766"/>
                        <a14:foregroundMark x1="77930" y1="59766" x2="78906" y2="68490"/>
                        <a14:foregroundMark x1="35840" y1="28255" x2="36230" y2="51953"/>
                        <a14:foregroundMark x1="36230" y1="51953" x2="39941" y2="58203"/>
                        <a14:foregroundMark x1="39941" y1="58203" x2="62829" y2="60266"/>
                        <a14:foregroundMark x1="69629" y1="60636" x2="74512" y2="60547"/>
                        <a14:foregroundMark x1="74512" y1="60547" x2="79199" y2="66146"/>
                        <a14:foregroundMark x1="79199" y1="66146" x2="84473" y2="66406"/>
                        <a14:foregroundMark x1="45358" y1="61057" x2="62109" y2="59115"/>
                        <a14:foregroundMark x1="62109" y1="59115" x2="64754" y2="60071"/>
                        <a14:foregroundMark x1="77901" y1="66957" x2="78320" y2="67318"/>
                        <a14:foregroundMark x1="78320" y1="67318" x2="78418" y2="69922"/>
                        <a14:foregroundMark x1="70549" y1="60911" x2="65332" y2="57031"/>
                        <a14:foregroundMark x1="79688" y1="67708" x2="78178" y2="66585"/>
                        <a14:foregroundMark x1="65332" y1="57031" x2="41017" y2="60322"/>
                        <a14:foregroundMark x1="38097" y1="59828" x2="34570" y2="57813"/>
                        <a14:foregroundMark x1="34570" y1="57813" x2="36133" y2="44661"/>
                        <a14:foregroundMark x1="84277" y1="67708" x2="89648" y2="68359"/>
                        <a14:foregroundMark x1="89648" y1="68359" x2="96191" y2="67578"/>
                        <a14:foregroundMark x1="96191" y1="67578" x2="99805" y2="65495"/>
                        <a14:foregroundMark x1="36914" y1="27734" x2="50195" y2="26432"/>
                        <a14:foregroundMark x1="50195" y1="26432" x2="69629" y2="29688"/>
                        <a14:foregroundMark x1="69629" y1="29688" x2="81934" y2="26823"/>
                        <a14:foregroundMark x1="81934" y1="26823" x2="88281" y2="28646"/>
                        <a14:foregroundMark x1="88281" y1="28646" x2="91406" y2="28125"/>
                        <a14:foregroundMark x1="36035" y1="38411" x2="36816" y2="30729"/>
                        <a14:foregroundMark x1="36816" y1="30729" x2="41895" y2="27344"/>
                        <a14:foregroundMark x1="41895" y1="27344" x2="49512" y2="28385"/>
                        <a14:foregroundMark x1="49512" y1="28385" x2="65723" y2="27344"/>
                        <a14:foregroundMark x1="65723" y1="27344" x2="92090" y2="27734"/>
                        <a14:foregroundMark x1="92090" y1="27734" x2="96973" y2="30469"/>
                        <a14:foregroundMark x1="96973" y1="30469" x2="96582" y2="57292"/>
                        <a14:backgroundMark x1="35254" y1="61328" x2="48340" y2="63542"/>
                        <a14:backgroundMark x1="48340" y1="63542" x2="66309" y2="61719"/>
                        <a14:backgroundMark x1="66309" y1="61719" x2="71973" y2="63411"/>
                        <a14:backgroundMark x1="71973" y1="63411" x2="77246" y2="6783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85" t="27336" b="31948"/>
          <a:stretch/>
        </p:blipFill>
        <p:spPr bwMode="auto">
          <a:xfrm>
            <a:off x="4637689" y="2647299"/>
            <a:ext cx="4133134" cy="19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A24D4C-80DD-4A0F-B114-C9D4F8B2DEC3}"/>
                  </a:ext>
                </a:extLst>
              </p:cNvPr>
              <p:cNvSpPr/>
              <p:nvPr/>
            </p:nvSpPr>
            <p:spPr>
              <a:xfrm>
                <a:off x="5692899" y="1729470"/>
                <a:ext cx="3340658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𝑅𝑒𝑑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𝑅𝑒𝑑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2/52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26/52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A24D4C-80DD-4A0F-B114-C9D4F8B2DE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899" y="1729470"/>
                <a:ext cx="3340658" cy="669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1">
            <a:extLst>
              <a:ext uri="{FF2B5EF4-FFF2-40B4-BE49-F238E27FC236}">
                <a16:creationId xmlns:a16="http://schemas.microsoft.com/office/drawing/2014/main" id="{8D81A7DD-AB03-4D71-8913-CDB29D349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62" y="5604669"/>
            <a:ext cx="1694376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200" dirty="0"/>
              <a:t>P(A|B) = P(A)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EB35A2DD-07C7-4EE0-870F-D53F211F5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1421" y="5649546"/>
            <a:ext cx="3035299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dirty="0"/>
              <a:t>Or, P(A and B) = P(A)P(B)    </a:t>
            </a: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DE70EFB3-BBCE-42D0-B777-B84914F23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866" y="5616663"/>
            <a:ext cx="2144627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200" dirty="0"/>
              <a:t>Or,  P(B|A) = P(B)</a:t>
            </a:r>
          </a:p>
        </p:txBody>
      </p:sp>
    </p:spTree>
    <p:extLst>
      <p:ext uri="{BB962C8B-B14F-4D97-AF65-F5344CB8AC3E}">
        <p14:creationId xmlns:p14="http://schemas.microsoft.com/office/powerpoint/2010/main" val="389043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76729-30BD-4FA4-9BBB-484D5943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</a:t>
            </a:r>
            <a:r>
              <a:rPr lang="en-US" dirty="0" err="1"/>
              <a:t>Theorim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1534B-4D77-4064-992A-88A9DA35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13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DF5AD3-59B7-42A9-9C51-629BE3DCEDB3}"/>
              </a:ext>
            </a:extLst>
          </p:cNvPr>
          <p:cNvSpPr/>
          <p:nvPr/>
        </p:nvSpPr>
        <p:spPr>
          <a:xfrm>
            <a:off x="968639" y="3239089"/>
            <a:ext cx="8003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B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, B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, …, B</a:t>
            </a:r>
            <a:r>
              <a:rPr lang="en-US" altLang="en-US" sz="2000" baseline="-25000" dirty="0"/>
              <a:t>k</a:t>
            </a:r>
            <a:r>
              <a:rPr lang="en-US" altLang="en-US" sz="2000" dirty="0"/>
              <a:t> are k mutually exclusive and collectively exhaustive events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38DCCA5-2CFE-4611-B71D-BE36ADB675C2}"/>
                  </a:ext>
                </a:extLst>
              </p:cNvPr>
              <p:cNvSpPr/>
              <p:nvPr/>
            </p:nvSpPr>
            <p:spPr>
              <a:xfrm>
                <a:off x="794976" y="1730776"/>
                <a:ext cx="7250765" cy="733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)+⋯+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38DCCA5-2CFE-4611-B71D-BE36ADB67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76" y="1730776"/>
                <a:ext cx="7250765" cy="7331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30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9ED5D-81E8-43E7-8AE8-442C9CA4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Bayes’ Theorem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1E216-B4E4-4040-8C20-32C1DB66C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endParaRPr lang="en-US" sz="2200" dirty="0"/>
          </a:p>
          <a:p>
            <a:pPr marL="0" indent="0" fontAlgn="base">
              <a:buNone/>
            </a:pPr>
            <a:endParaRPr lang="en-US" sz="2200" dirty="0"/>
          </a:p>
          <a:p>
            <a:pPr marL="0" indent="0" fontAlgn="base">
              <a:buNone/>
            </a:pPr>
            <a:r>
              <a:rPr lang="en-US" sz="2200" dirty="0"/>
              <a:t>Given the following statistics, what is the probability that a woman has cancer if she has a positive mammogram result?</a:t>
            </a:r>
          </a:p>
          <a:p>
            <a:pPr lvl="1" fontAlgn="base"/>
            <a:r>
              <a:rPr lang="en-US" sz="2200" dirty="0"/>
              <a:t>One percent of women have breast cancer.</a:t>
            </a:r>
          </a:p>
          <a:p>
            <a:pPr lvl="1" fontAlgn="base"/>
            <a:r>
              <a:rPr lang="en-US" sz="2200" dirty="0"/>
              <a:t>Ninety percent of women who have breast cancer test positive on mammograms.</a:t>
            </a:r>
          </a:p>
          <a:p>
            <a:pPr lvl="1" fontAlgn="base"/>
            <a:r>
              <a:rPr lang="en-US" sz="2200" dirty="0"/>
              <a:t>Eight percent of women will have false positives.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E6A17-BD25-4DB3-8339-9347E569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33E2-7737-4540-8BD0-E45002C792A7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B2EAF7-2988-4273-88B5-F4E2C5449938}"/>
              </a:ext>
            </a:extLst>
          </p:cNvPr>
          <p:cNvSpPr/>
          <p:nvPr/>
        </p:nvSpPr>
        <p:spPr>
          <a:xfrm>
            <a:off x="495208" y="4188656"/>
            <a:ext cx="7822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+mn-lt"/>
                <a:ea typeface="Times New Roman" panose="02020603050405020304" pitchFamily="18" charset="0"/>
              </a:rPr>
              <a:t>You want to know what a woman’s probability of having cancer is, given a positive mammogram. </a:t>
            </a:r>
            <a:endParaRPr lang="en-US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C8496B-1FAC-4694-BE1C-C1520BF17641}"/>
              </a:ext>
            </a:extLst>
          </p:cNvPr>
          <p:cNvSpPr txBox="1"/>
          <p:nvPr/>
        </p:nvSpPr>
        <p:spPr>
          <a:xfrm>
            <a:off x="495208" y="4834987"/>
            <a:ext cx="2465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C</a:t>
            </a:r>
            <a:r>
              <a:rPr lang="en-US" b="1" dirty="0">
                <a:solidFill>
                  <a:schemeClr val="accent5"/>
                </a:solidFill>
                <a:latin typeface="+mn-lt"/>
              </a:rPr>
              <a:t> = having cancer</a:t>
            </a:r>
          </a:p>
          <a:p>
            <a:r>
              <a:rPr lang="en-US" b="1" dirty="0">
                <a:solidFill>
                  <a:schemeClr val="accent5"/>
                </a:solidFill>
                <a:latin typeface="+mn-lt"/>
              </a:rPr>
              <a:t>X = a positive test result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D5CF08-1066-4B93-B467-5B147190AA56}"/>
              </a:ext>
            </a:extLst>
          </p:cNvPr>
          <p:cNvSpPr/>
          <p:nvPr/>
        </p:nvSpPr>
        <p:spPr>
          <a:xfrm>
            <a:off x="3729620" y="463913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P(C)=0.01        P(C’)=0.99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P(X|C)=0.9      P(X|C’)=0.08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FF547A-B957-48C6-A488-6CC192D311B4}"/>
              </a:ext>
            </a:extLst>
          </p:cNvPr>
          <p:cNvSpPr/>
          <p:nvPr/>
        </p:nvSpPr>
        <p:spPr>
          <a:xfrm>
            <a:off x="1840699" y="5941509"/>
            <a:ext cx="6477001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(0.9 * 0.01) / ((0.9 * 0.01) + (0.08 * 0.99)) = 0.10</a:t>
            </a:r>
            <a:endParaRPr lang="en-US" sz="3200" dirty="0">
              <a:solidFill>
                <a:srgbClr val="FF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DC7B07-4C67-4FF2-8A7E-55AF34028320}"/>
              </a:ext>
            </a:extLst>
          </p:cNvPr>
          <p:cNvSpPr/>
          <p:nvPr/>
        </p:nvSpPr>
        <p:spPr>
          <a:xfrm>
            <a:off x="1021705" y="5481318"/>
            <a:ext cx="6771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P(C|X)=P(X|C)P(C)/P(X)= (P(X|C)P(C))/(P(X|C)P(C)+P(X|C’)P(C’))=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7BDD14-61D6-4F6A-A46B-8C13E427389F}"/>
                  </a:ext>
                </a:extLst>
              </p:cNvPr>
              <p:cNvSpPr/>
              <p:nvPr/>
            </p:nvSpPr>
            <p:spPr>
              <a:xfrm>
                <a:off x="781071" y="1183521"/>
                <a:ext cx="7250765" cy="733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)+⋯+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7BDD14-61D6-4F6A-A46B-8C13E42738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71" y="1183521"/>
                <a:ext cx="7250765" cy="7331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2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568EB57-8CC0-4B89-807E-E0AA1E98F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pPr>
              <a:lnSpc>
                <a:spcPct val="95000"/>
              </a:lnSpc>
            </a:pPr>
            <a:r>
              <a:rPr lang="en-US" altLang="en-US" sz="4800" dirty="0"/>
              <a:t>Discrete Probability Distribution</a:t>
            </a:r>
            <a:endParaRPr lang="en-US" altLang="en-US" sz="4800" dirty="0">
              <a:solidFill>
                <a:srgbClr val="FFFFFF"/>
              </a:solidFill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3389911B-6779-418A-9B92-9E8A4885F2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/>
              <a:t>List of all possible [</a:t>
            </a:r>
            <a:r>
              <a:rPr lang="en-US" altLang="en-US" sz="2400" i="1" dirty="0"/>
              <a:t> x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, </a:t>
            </a:r>
            <a:r>
              <a:rPr lang="en-US" altLang="en-US" sz="2400" i="1" dirty="0"/>
              <a:t>p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) ] pairs</a:t>
            </a:r>
          </a:p>
          <a:p>
            <a:pPr marL="0" indent="0">
              <a:buNone/>
            </a:pPr>
            <a:r>
              <a:rPr lang="en-US" altLang="en-US" sz="2400" i="1" dirty="0"/>
              <a:t>		X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 = value of random variable</a:t>
            </a:r>
          </a:p>
          <a:p>
            <a:pPr marL="0" indent="0">
              <a:buNone/>
            </a:pPr>
            <a:r>
              <a:rPr lang="en-US" altLang="en-US" sz="2400" i="1" dirty="0"/>
              <a:t>		P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) = probability associated with value</a:t>
            </a:r>
          </a:p>
          <a:p>
            <a:pPr marL="0" indent="0">
              <a:buNone/>
            </a:pPr>
            <a:endParaRPr lang="en-US" altLang="en-US" sz="800" dirty="0"/>
          </a:p>
          <a:p>
            <a:pPr>
              <a:spcBef>
                <a:spcPct val="33000"/>
              </a:spcBef>
            </a:pPr>
            <a:r>
              <a:rPr lang="en-US" altLang="en-US" sz="2200" dirty="0"/>
              <a:t>Mutually exclusive (nothing in common)</a:t>
            </a:r>
          </a:p>
          <a:p>
            <a:pPr>
              <a:spcBef>
                <a:spcPct val="33000"/>
              </a:spcBef>
            </a:pPr>
            <a:r>
              <a:rPr lang="en-US" altLang="en-US" sz="2200" dirty="0"/>
              <a:t>Collectively exhaustive (nothing left out)</a:t>
            </a:r>
          </a:p>
          <a:p>
            <a:pPr marL="0" indent="0">
              <a:lnSpc>
                <a:spcPct val="60000"/>
              </a:lnSpc>
              <a:spcBef>
                <a:spcPct val="33000"/>
              </a:spcBef>
              <a:buNone/>
            </a:pPr>
            <a:endParaRPr lang="en-US" altLang="en-US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60000"/>
              </a:lnSpc>
              <a:spcBef>
                <a:spcPct val="33000"/>
              </a:spcBef>
              <a:buNone/>
            </a:pP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</a:rPr>
              <a:t>Example: </a:t>
            </a:r>
            <a:r>
              <a:rPr lang="en-US" altLang="en-US" sz="2400" dirty="0"/>
              <a:t>Roll of a dice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34EA60-22C0-4256-A5B2-ABFA4053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74A994-C4EA-4BEE-8051-702B2F11DD6A}"/>
              </a:ext>
            </a:extLst>
          </p:cNvPr>
          <p:cNvSpPr/>
          <p:nvPr/>
        </p:nvSpPr>
        <p:spPr>
          <a:xfrm>
            <a:off x="6363389" y="3216130"/>
            <a:ext cx="1550863" cy="63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33000"/>
              </a:spcBef>
            </a:pPr>
            <a:r>
              <a:rPr lang="en-US" altLang="en-US" sz="2200" dirty="0"/>
              <a:t>0 </a:t>
            </a:r>
            <a:r>
              <a:rPr lang="en-US" altLang="en-US" sz="2200" dirty="0">
                <a:latin typeface="Symbol" panose="05050102010706020507" pitchFamily="18" charset="2"/>
              </a:rPr>
              <a:t></a:t>
            </a:r>
            <a:r>
              <a:rPr lang="en-US" altLang="en-US" sz="2200" dirty="0"/>
              <a:t> </a:t>
            </a:r>
            <a:r>
              <a:rPr lang="en-US" altLang="en-US" sz="2200" i="1" dirty="0"/>
              <a:t>p</a:t>
            </a:r>
            <a:r>
              <a:rPr lang="en-US" altLang="en-US" sz="2200" dirty="0"/>
              <a:t>(</a:t>
            </a:r>
            <a:r>
              <a:rPr lang="en-US" altLang="en-US" sz="2200" i="1" dirty="0"/>
              <a:t>x</a:t>
            </a:r>
            <a:r>
              <a:rPr lang="en-US" altLang="en-US" sz="2200" i="1" baseline="-25000" dirty="0"/>
              <a:t>i</a:t>
            </a:r>
            <a:r>
              <a:rPr lang="en-US" altLang="en-US" sz="2200" dirty="0"/>
              <a:t>) </a:t>
            </a:r>
            <a:r>
              <a:rPr lang="en-US" altLang="en-US" sz="2200" dirty="0">
                <a:latin typeface="Symbol" panose="05050102010706020507" pitchFamily="18" charset="2"/>
              </a:rPr>
              <a:t></a:t>
            </a:r>
            <a:r>
              <a:rPr lang="en-US" altLang="en-US" sz="2200" dirty="0"/>
              <a:t> 1</a:t>
            </a:r>
          </a:p>
          <a:p>
            <a:pPr>
              <a:lnSpc>
                <a:spcPct val="60000"/>
              </a:lnSpc>
              <a:spcBef>
                <a:spcPct val="33000"/>
              </a:spcBef>
            </a:pPr>
            <a:r>
              <a:rPr lang="en-US" altLang="en-US" sz="2200" dirty="0">
                <a:latin typeface="Symbol" panose="05050102010706020507" pitchFamily="18" charset="2"/>
              </a:rPr>
              <a:t></a:t>
            </a:r>
            <a:r>
              <a:rPr lang="en-US" altLang="en-US" sz="2200" dirty="0"/>
              <a:t> </a:t>
            </a:r>
            <a:r>
              <a:rPr lang="en-US" altLang="en-US" sz="2200" i="1" dirty="0"/>
              <a:t>P</a:t>
            </a:r>
            <a:r>
              <a:rPr lang="en-US" altLang="en-US" sz="2200" dirty="0"/>
              <a:t>(</a:t>
            </a:r>
            <a:r>
              <a:rPr lang="en-US" altLang="en-US" sz="2200" i="1" dirty="0"/>
              <a:t>x</a:t>
            </a:r>
            <a:r>
              <a:rPr lang="en-US" altLang="en-US" sz="2200" i="1" baseline="-25000" dirty="0"/>
              <a:t>i</a:t>
            </a:r>
            <a:r>
              <a:rPr lang="en-US" altLang="en-US" sz="2200" dirty="0"/>
              <a:t>) = 1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2E0E446-34FE-4235-A64A-482AC9635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793" y="4317837"/>
            <a:ext cx="2922488" cy="21145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0224B8E-AE4D-4F7E-ADA5-1E819BF1D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840" y="4389522"/>
            <a:ext cx="3119001" cy="21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7202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>
            <a:extLst>
              <a:ext uri="{FF2B5EF4-FFF2-40B4-BE49-F238E27FC236}">
                <a16:creationId xmlns:a16="http://schemas.microsoft.com/office/drawing/2014/main" id="{15C07730-F951-470F-981F-4D60FFA2E5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400" b="1" dirty="0">
                <a:solidFill>
                  <a:srgbClr val="559028"/>
                </a:solidFill>
              </a:rPr>
              <a:t>Expected value (The mean):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Weighted average of the probability distribution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sz="2400" dirty="0">
                <a:latin typeface="Symbol" panose="05050102010706020507" pitchFamily="18" charset="2"/>
              </a:rPr>
              <a:t></a:t>
            </a:r>
            <a:r>
              <a:rPr lang="en-US" altLang="en-US" sz="2400" dirty="0"/>
              <a:t> = </a:t>
            </a:r>
            <a:r>
              <a:rPr lang="en-US" altLang="en-US" sz="2400" i="1" dirty="0"/>
              <a:t>E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</a:t>
            </a:r>
            <a:r>
              <a:rPr lang="en-US" altLang="en-US" sz="2400" i="1" dirty="0"/>
              <a:t> </a:t>
            </a:r>
            <a:r>
              <a:rPr lang="en-US" altLang="en-US" sz="2400" dirty="0"/>
              <a:t>= </a:t>
            </a:r>
            <a:r>
              <a:rPr lang="en-US" altLang="en-US" sz="2400" dirty="0">
                <a:latin typeface="Symbol" panose="05050102010706020507" pitchFamily="18" charset="2"/>
              </a:rPr>
              <a:t>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 </a:t>
            </a:r>
            <a:r>
              <a:rPr lang="en-US" altLang="en-US" sz="2400" i="1" dirty="0"/>
              <a:t>p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)</a:t>
            </a:r>
          </a:p>
          <a:p>
            <a:pPr marL="0" indent="0">
              <a:buNone/>
            </a:pPr>
            <a:endParaRPr lang="en-US" altLang="en-US" sz="2400" b="1" dirty="0"/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559028"/>
                </a:solidFill>
              </a:rPr>
              <a:t>Variance: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sz="2400" dirty="0"/>
              <a:t>E</a:t>
            </a:r>
            <a:r>
              <a:rPr lang="en-US" sz="2400" dirty="0"/>
              <a:t>xpectation of the squared deviation of a random variable from its mean</a:t>
            </a:r>
            <a:endParaRPr lang="en-US" altLang="en-US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sz="2400" dirty="0"/>
              <a:t>        Var[X] = </a:t>
            </a:r>
            <a:r>
              <a:rPr lang="en-US" altLang="en-US" sz="2400" dirty="0">
                <a:latin typeface="Symbol" panose="05050102010706020507" pitchFamily="18" charset="2"/>
              </a:rPr>
              <a:t></a:t>
            </a:r>
            <a:r>
              <a:rPr lang="en-US" altLang="en-US" sz="2400" baseline="30000" dirty="0">
                <a:latin typeface="Symbol" panose="05050102010706020507" pitchFamily="18" charset="2"/>
              </a:rPr>
              <a:t></a:t>
            </a:r>
            <a:r>
              <a:rPr lang="en-US" altLang="en-US" sz="2400" dirty="0"/>
              <a:t> = </a:t>
            </a:r>
            <a:r>
              <a:rPr lang="en-US" altLang="en-US" sz="2400" dirty="0">
                <a:latin typeface="Symbol" panose="05050102010706020507" pitchFamily="18" charset="2"/>
              </a:rPr>
              <a:t></a:t>
            </a:r>
            <a:r>
              <a:rPr lang="en-US" altLang="en-US" sz="2400" dirty="0"/>
              <a:t> (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 - </a:t>
            </a:r>
            <a:r>
              <a:rPr lang="en-US" altLang="en-US" sz="2400" i="1" dirty="0"/>
              <a:t>E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 )</a:t>
            </a:r>
            <a:r>
              <a:rPr lang="en-US" altLang="en-US" sz="2400" baseline="30000" dirty="0"/>
              <a:t>2</a:t>
            </a:r>
            <a:r>
              <a:rPr lang="en-US" altLang="en-US" sz="2400" i="1" dirty="0"/>
              <a:t>p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)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en-US" dirty="0"/>
              <a:t> Standard deviation[X] = </a:t>
            </a:r>
            <a:r>
              <a:rPr lang="en-US" altLang="en-US" dirty="0">
                <a:latin typeface="Symbol" panose="05050102010706020507" pitchFamily="18" charset="2"/>
              </a:rPr>
              <a:t></a:t>
            </a:r>
            <a:r>
              <a:rPr lang="en-US" altLang="en-US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1FAAA594-CD7B-45C4-A57D-47C150FCB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altLang="en-US" sz="4000" dirty="0"/>
              <a:t>Summary Measures</a:t>
            </a:r>
            <a:endParaRPr lang="en-US" altLang="en-US" sz="40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DC875E-A940-481E-A762-D00E46AB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BC332-3907-4F7D-A8D5-D0C13887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Summary Measures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D439-221C-4CA4-9E5E-285901745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In product demand example:</a:t>
            </a:r>
          </a:p>
          <a:p>
            <a:pPr marL="0" indent="0">
              <a:buNone/>
            </a:pPr>
            <a:endParaRPr lang="en-US" altLang="en-US" i="1" dirty="0"/>
          </a:p>
          <a:p>
            <a:pPr marL="0" indent="0">
              <a:buNone/>
            </a:pPr>
            <a:endParaRPr lang="en-US" altLang="en-US" i="1" dirty="0"/>
          </a:p>
          <a:p>
            <a:pPr marL="0" indent="0">
              <a:buNone/>
            </a:pPr>
            <a:endParaRPr lang="en-US" altLang="en-US" i="1" dirty="0"/>
          </a:p>
          <a:p>
            <a:pPr marL="0" indent="0">
              <a:buNone/>
            </a:pPr>
            <a:endParaRPr lang="en-US" altLang="en-US" i="1" dirty="0"/>
          </a:p>
          <a:p>
            <a:pPr marL="0" indent="0">
              <a:buNone/>
            </a:pPr>
            <a:endParaRPr lang="en-US" altLang="en-US" i="1" dirty="0"/>
          </a:p>
          <a:p>
            <a:pPr marL="0" indent="0">
              <a:buNone/>
            </a:pPr>
            <a:endParaRPr lang="en-US" altLang="en-US" sz="2200" i="1" dirty="0"/>
          </a:p>
          <a:p>
            <a:pPr marL="0" indent="0">
              <a:buNone/>
            </a:pPr>
            <a:r>
              <a:rPr lang="en-US" altLang="en-US" sz="2200" i="1" dirty="0"/>
              <a:t>E</a:t>
            </a:r>
            <a:r>
              <a:rPr lang="en-US" altLang="en-US" sz="2200" dirty="0"/>
              <a:t>(</a:t>
            </a:r>
            <a:r>
              <a:rPr lang="en-US" altLang="en-US" sz="2200" i="1" dirty="0"/>
              <a:t>X</a:t>
            </a:r>
            <a:r>
              <a:rPr lang="en-US" altLang="en-US" sz="2200" dirty="0"/>
              <a:t>)</a:t>
            </a:r>
            <a:r>
              <a:rPr lang="en-US" altLang="en-US" sz="2200" i="1" dirty="0"/>
              <a:t> </a:t>
            </a:r>
            <a:r>
              <a:rPr lang="en-US" altLang="en-US" sz="2200" dirty="0"/>
              <a:t>= 0 </a:t>
            </a:r>
            <a:r>
              <a:rPr lang="en-US" altLang="en-US" sz="2200" dirty="0">
                <a:latin typeface="Symbol" panose="05050102010706020507" pitchFamily="18" charset="2"/>
              </a:rPr>
              <a:t></a:t>
            </a:r>
            <a:r>
              <a:rPr lang="en-US" altLang="en-US" sz="2200" dirty="0"/>
              <a:t> 0.1 + 1 </a:t>
            </a:r>
            <a:r>
              <a:rPr lang="en-US" altLang="en-US" sz="2200" dirty="0">
                <a:latin typeface="Symbol" panose="05050102010706020507" pitchFamily="18" charset="2"/>
              </a:rPr>
              <a:t></a:t>
            </a:r>
            <a:r>
              <a:rPr lang="en-US" altLang="en-US" sz="2200" dirty="0"/>
              <a:t>.2 + 2 </a:t>
            </a:r>
            <a:r>
              <a:rPr lang="en-US" altLang="en-US" sz="2200" dirty="0">
                <a:latin typeface="Symbol" panose="05050102010706020507" pitchFamily="18" charset="2"/>
              </a:rPr>
              <a:t></a:t>
            </a:r>
            <a:r>
              <a:rPr lang="en-US" altLang="en-US" sz="2200" dirty="0"/>
              <a:t> .4 + 3  </a:t>
            </a:r>
            <a:r>
              <a:rPr lang="en-US" altLang="en-US" sz="2200" dirty="0">
                <a:latin typeface="Symbol" panose="05050102010706020507" pitchFamily="18" charset="2"/>
              </a:rPr>
              <a:t></a:t>
            </a:r>
            <a:r>
              <a:rPr lang="en-US" altLang="en-US" sz="2200" dirty="0"/>
              <a:t> .3 = 1.9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2200" dirty="0"/>
              <a:t>Var[X] = </a:t>
            </a:r>
            <a:r>
              <a:rPr lang="en-US" altLang="en-US" sz="2200" dirty="0">
                <a:latin typeface="Symbol" panose="05050102010706020507" pitchFamily="18" charset="2"/>
              </a:rPr>
              <a:t></a:t>
            </a:r>
            <a:r>
              <a:rPr lang="en-US" altLang="en-US" sz="2200" baseline="30000" dirty="0">
                <a:latin typeface="Symbol" panose="05050102010706020507" pitchFamily="18" charset="2"/>
              </a:rPr>
              <a:t></a:t>
            </a:r>
            <a:r>
              <a:rPr lang="en-US" altLang="en-US" sz="2200" dirty="0"/>
              <a:t> = (0 – 1.9)</a:t>
            </a:r>
            <a:r>
              <a:rPr lang="en-US" altLang="en-US" sz="2200" baseline="30000" dirty="0"/>
              <a:t>2</a:t>
            </a:r>
            <a:r>
              <a:rPr lang="en-US" altLang="en-US" sz="2200" dirty="0"/>
              <a:t>(.1) + (1 – 1.9)</a:t>
            </a:r>
            <a:r>
              <a:rPr lang="en-US" altLang="en-US" sz="2200" baseline="30000" dirty="0"/>
              <a:t>2</a:t>
            </a:r>
            <a:r>
              <a:rPr lang="en-US" altLang="en-US" sz="2200" dirty="0"/>
              <a:t>(.2) + (2 – 1.9)</a:t>
            </a:r>
            <a:r>
              <a:rPr lang="en-US" altLang="en-US" sz="2200" baseline="30000" dirty="0"/>
              <a:t>2</a:t>
            </a:r>
            <a:r>
              <a:rPr lang="en-US" altLang="en-US" sz="2200" dirty="0"/>
              <a:t>(.4) + (3 – 1.9)</a:t>
            </a:r>
            <a:r>
              <a:rPr lang="en-US" altLang="en-US" sz="2200" baseline="30000" dirty="0"/>
              <a:t>2</a:t>
            </a:r>
            <a:r>
              <a:rPr lang="en-US" altLang="en-US" sz="2200" dirty="0"/>
              <a:t>(.3) =  .89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988D8-E16A-468F-ADDA-1FEE3F11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E6131-4578-4E39-BB90-158C2F27E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237" y="1858242"/>
            <a:ext cx="2940244" cy="242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97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F90A9-4D5F-4F01-A0F2-4EF89872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37036-7C67-4BA3-999F-8697AB7CA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Which alternative would you prefer: </a:t>
            </a:r>
          </a:p>
          <a:p>
            <a:pPr marL="514350" indent="-514350">
              <a:buAutoNum type="alphaUcPeriod"/>
            </a:pPr>
            <a:r>
              <a:rPr lang="en-US" dirty="0"/>
              <a:t>A sure gain of $240 </a:t>
            </a:r>
          </a:p>
          <a:p>
            <a:pPr marL="514350" indent="-514350">
              <a:buAutoNum type="alphaUcPeriod"/>
            </a:pPr>
            <a:r>
              <a:rPr lang="en-US" dirty="0"/>
              <a:t>A 25% chance of winning $1000 and a 75% chance of winning nothing.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</a:t>
            </a:r>
            <a:r>
              <a:rPr lang="pl-PL" dirty="0"/>
              <a:t>(B) = .25 </a:t>
            </a:r>
            <a:r>
              <a:rPr lang="en-US" dirty="0"/>
              <a:t>*</a:t>
            </a:r>
            <a:r>
              <a:rPr lang="pl-PL" dirty="0"/>
              <a:t>$1000 + .75 </a:t>
            </a:r>
            <a:r>
              <a:rPr lang="en-US" dirty="0"/>
              <a:t>*</a:t>
            </a:r>
            <a:r>
              <a:rPr lang="pl-PL" dirty="0"/>
              <a:t>$0</a:t>
            </a:r>
            <a:r>
              <a:rPr lang="en-US" dirty="0"/>
              <a:t> = $250</a:t>
            </a:r>
          </a:p>
          <a:p>
            <a:pPr marL="0" indent="0">
              <a:buNone/>
            </a:pPr>
            <a:r>
              <a:rPr lang="en-US" dirty="0"/>
              <a:t>E</a:t>
            </a:r>
            <a:r>
              <a:rPr lang="pl-PL" dirty="0"/>
              <a:t>(A) = $240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</a:t>
            </a:r>
            <a:r>
              <a:rPr lang="pl-PL" dirty="0"/>
              <a:t>(A) </a:t>
            </a:r>
            <a:r>
              <a:rPr lang="en-US" dirty="0"/>
              <a:t>&lt;</a:t>
            </a:r>
            <a:r>
              <a:rPr lang="pl-PL" dirty="0"/>
              <a:t> </a:t>
            </a:r>
            <a:r>
              <a:rPr lang="en-US" dirty="0"/>
              <a:t>E</a:t>
            </a:r>
            <a:r>
              <a:rPr lang="pl-PL" dirty="0"/>
              <a:t>(B)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97634-7314-4C00-8C95-AB6D81D8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4B07D1-A0AE-490B-9A04-7F995E5B1D4E}"/>
              </a:ext>
            </a:extLst>
          </p:cNvPr>
          <p:cNvSpPr/>
          <p:nvPr/>
        </p:nvSpPr>
        <p:spPr>
          <a:xfrm>
            <a:off x="2332135" y="3192807"/>
            <a:ext cx="4889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85% prefer option A to option B </a:t>
            </a:r>
          </a:p>
        </p:txBody>
      </p:sp>
    </p:spTree>
    <p:extLst>
      <p:ext uri="{BB962C8B-B14F-4D97-AF65-F5344CB8AC3E}">
        <p14:creationId xmlns:p14="http://schemas.microsoft.com/office/powerpoint/2010/main" val="384741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F90A9-4D5F-4F01-A0F2-4EF89872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37036-7C67-4BA3-999F-8697AB7CA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Which alternative would you prefer: </a:t>
            </a:r>
          </a:p>
          <a:p>
            <a:pPr marL="514350" indent="-514350">
              <a:buAutoNum type="alphaUcPeriod"/>
            </a:pPr>
            <a:r>
              <a:rPr lang="en-US" dirty="0"/>
              <a:t>A sure loss of $750</a:t>
            </a:r>
          </a:p>
          <a:p>
            <a:pPr marL="514350" indent="-514350">
              <a:buAutoNum type="alphaUcPeriod"/>
            </a:pPr>
            <a:r>
              <a:rPr lang="en-US" dirty="0"/>
              <a:t>A 75% chance of losing $1000 and a 25% chance of losing nothing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</a:t>
            </a:r>
            <a:r>
              <a:rPr lang="pl-PL" dirty="0"/>
              <a:t>(B) = .</a:t>
            </a:r>
            <a:r>
              <a:rPr lang="en-US" dirty="0"/>
              <a:t>7</a:t>
            </a:r>
            <a:r>
              <a:rPr lang="pl-PL" dirty="0"/>
              <a:t>5 </a:t>
            </a:r>
            <a:r>
              <a:rPr lang="en-US" dirty="0"/>
              <a:t>*-</a:t>
            </a:r>
            <a:r>
              <a:rPr lang="pl-PL" dirty="0"/>
              <a:t>1000 + .</a:t>
            </a:r>
            <a:r>
              <a:rPr lang="en-US" dirty="0"/>
              <a:t>2</a:t>
            </a:r>
            <a:r>
              <a:rPr lang="pl-PL" dirty="0"/>
              <a:t>5 </a:t>
            </a:r>
            <a:r>
              <a:rPr lang="en-US" dirty="0"/>
              <a:t>*</a:t>
            </a:r>
            <a:r>
              <a:rPr lang="pl-PL" dirty="0"/>
              <a:t>$0</a:t>
            </a:r>
            <a:r>
              <a:rPr lang="en-US" dirty="0"/>
              <a:t> = -750</a:t>
            </a:r>
          </a:p>
          <a:p>
            <a:pPr marL="0" indent="0">
              <a:buNone/>
            </a:pPr>
            <a:r>
              <a:rPr lang="en-US" dirty="0"/>
              <a:t>E</a:t>
            </a:r>
            <a:r>
              <a:rPr lang="pl-PL" dirty="0"/>
              <a:t>(A) = </a:t>
            </a:r>
            <a:r>
              <a:rPr lang="en-US" dirty="0"/>
              <a:t>-75</a:t>
            </a:r>
            <a:r>
              <a:rPr lang="pl-PL" dirty="0"/>
              <a:t>0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</a:t>
            </a:r>
            <a:r>
              <a:rPr lang="pl-PL" dirty="0"/>
              <a:t>(A) </a:t>
            </a:r>
            <a:r>
              <a:rPr lang="en-US" dirty="0"/>
              <a:t>= E</a:t>
            </a:r>
            <a:r>
              <a:rPr lang="pl-PL" dirty="0"/>
              <a:t>(B)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97634-7314-4C00-8C95-AB6D81D8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4B07D1-A0AE-490B-9A04-7F995E5B1D4E}"/>
              </a:ext>
            </a:extLst>
          </p:cNvPr>
          <p:cNvSpPr/>
          <p:nvPr/>
        </p:nvSpPr>
        <p:spPr>
          <a:xfrm>
            <a:off x="2233569" y="3192807"/>
            <a:ext cx="480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91% prefer option B to option A</a:t>
            </a:r>
          </a:p>
        </p:txBody>
      </p:sp>
    </p:spTree>
    <p:extLst>
      <p:ext uri="{BB962C8B-B14F-4D97-AF65-F5344CB8AC3E}">
        <p14:creationId xmlns:p14="http://schemas.microsoft.com/office/powerpoint/2010/main" val="126772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9DD0D-963B-4B17-9AA1-9D4C60853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dirty="0"/>
              <a:t>Probability is the likelihood that the event will occur.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dirty="0"/>
              <a:t> Two Conditions: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45E0C-6C16-471C-8743-2CB30C60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Probability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045DA9-4232-4A8F-B1EB-8541C0B31B69}"/>
              </a:ext>
            </a:extLst>
          </p:cNvPr>
          <p:cNvSpPr/>
          <p:nvPr/>
        </p:nvSpPr>
        <p:spPr>
          <a:xfrm>
            <a:off x="308634" y="2370766"/>
            <a:ext cx="50480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lvl="1" indent="-393700"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Value is between 0 and 1.</a:t>
            </a:r>
          </a:p>
          <a:p>
            <a:pPr marL="576263" lvl="1" indent="-393700"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Sum of the probabilities of  all events must be 1.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1F803-27BF-4B69-BBA9-4D437DF9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2</a:t>
            </a:fld>
            <a:endParaRPr lang="en-US"/>
          </a:p>
        </p:txBody>
      </p:sp>
      <p:pic>
        <p:nvPicPr>
          <p:cNvPr id="177154" name="Picture 2" descr="Image result for probability certain impossible">
            <a:extLst>
              <a:ext uri="{FF2B5EF4-FFF2-40B4-BE49-F238E27FC236}">
                <a16:creationId xmlns:a16="http://schemas.microsoft.com/office/drawing/2014/main" id="{4886C340-A245-42DA-AA68-3C4999C0D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00" y="3786052"/>
            <a:ext cx="5138276" cy="255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7E1C4-44D0-4BF0-99B8-004588D5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St. Petersburg Paradox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05C32-0A64-419C-830C-02B8F63FE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flip a coin. If it comes up heads, I’ll pay you $2. If it comes up tails, we’ll flip again, and if it comes up heads, I’ll pay you $4. If it comes up tails, we’ll flip again, and if it comes up heads, I’ll pay you $8. And so on, out to infinity.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21245-8563-4164-9FAA-CE6EC1465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FB693F-1E83-4727-84EE-1D8B6A9BA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6" y="2995138"/>
            <a:ext cx="3343275" cy="2486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40D995-9C1F-47AD-A3BD-2B575F0BB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128" y="4019075"/>
            <a:ext cx="5305425" cy="4381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027CD0-97EA-45CF-A375-3D484070E30F}"/>
              </a:ext>
            </a:extLst>
          </p:cNvPr>
          <p:cNvSpPr/>
          <p:nvPr/>
        </p:nvSpPr>
        <p:spPr>
          <a:xfrm>
            <a:off x="717964" y="5638110"/>
            <a:ext cx="8292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Most people don’t want to pay more than about $4 to play it. </a:t>
            </a:r>
          </a:p>
        </p:txBody>
      </p:sp>
    </p:spTree>
    <p:extLst>
      <p:ext uri="{BB962C8B-B14F-4D97-AF65-F5344CB8AC3E}">
        <p14:creationId xmlns:p14="http://schemas.microsoft.com/office/powerpoint/2010/main" val="264396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AAD9F53A-F51F-4AE2-8824-C5177D2D7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8248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00B465-5372-4AB0-B961-486F8825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Binomial Distribution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F039F9-E978-44A0-93F4-BF4399F6E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The probability of obtaining x successes in n trials</a:t>
            </a:r>
            <a:r>
              <a:rPr lang="en-US" altLang="en-US" sz="2200" dirty="0"/>
              <a:t> when </a:t>
            </a:r>
            <a:r>
              <a:rPr lang="en-US" sz="2200" dirty="0"/>
              <a:t>the probability of success is p (probability of failure is q = 1-p) assuming p remains constant from trial to trial and that the trials are statistically independent of each other.</a:t>
            </a:r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b="1" dirty="0">
              <a:solidFill>
                <a:srgbClr val="559028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559028"/>
                </a:solidFill>
              </a:rPr>
              <a:t>Mean: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559028"/>
                </a:solidFill>
              </a:rPr>
              <a:t>Variance:</a:t>
            </a:r>
          </a:p>
          <a:p>
            <a:pPr marL="0" indent="0">
              <a:buNone/>
            </a:pPr>
            <a:r>
              <a:rPr lang="en-US" sz="2200" b="1" i="1" dirty="0">
                <a:solidFill>
                  <a:srgbClr val="C00000"/>
                </a:solidFill>
              </a:rPr>
              <a:t>Example: </a:t>
            </a:r>
          </a:p>
          <a:p>
            <a:pPr marL="0" indent="0">
              <a:buNone/>
            </a:pPr>
            <a:r>
              <a:rPr lang="en-US" altLang="en-US" sz="2200" dirty="0"/>
              <a:t>What is the probability of two success in five observations if the probability of an event of interest is 0.1?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E7E4C4-7BEA-4652-BED6-2E457E51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21</a:t>
            </a:fld>
            <a:endParaRPr lang="en-US"/>
          </a:p>
        </p:txBody>
      </p:sp>
      <p:pic>
        <p:nvPicPr>
          <p:cNvPr id="27" name="Picture 15" descr="Image result for binomial distribution">
            <a:extLst>
              <a:ext uri="{FF2B5EF4-FFF2-40B4-BE49-F238E27FC236}">
                <a16:creationId xmlns:a16="http://schemas.microsoft.com/office/drawing/2014/main" id="{C2679C5B-0171-4AFD-83EF-04CB365B8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1898" r="1697" b="51715"/>
          <a:stretch/>
        </p:blipFill>
        <p:spPr bwMode="auto">
          <a:xfrm>
            <a:off x="1638470" y="2483934"/>
            <a:ext cx="5526309" cy="103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DCD4B7F-139D-45EA-875D-9CE5683445FB}"/>
                  </a:ext>
                </a:extLst>
              </p:cNvPr>
              <p:cNvSpPr/>
              <p:nvPr/>
            </p:nvSpPr>
            <p:spPr>
              <a:xfrm>
                <a:off x="1512518" y="3920074"/>
                <a:ext cx="1278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DCD4B7F-139D-45EA-875D-9CE568344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518" y="3920074"/>
                <a:ext cx="1278363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4C5D84-FB32-4726-B9BA-9F1DDA3799DB}"/>
                  </a:ext>
                </a:extLst>
              </p:cNvPr>
              <p:cNvSpPr/>
              <p:nvPr/>
            </p:nvSpPr>
            <p:spPr>
              <a:xfrm>
                <a:off x="1638470" y="4349219"/>
                <a:ext cx="17859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4C5D84-FB32-4726-B9BA-9F1DDA379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470" y="4349219"/>
                <a:ext cx="1785938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444229BA-B189-4EE5-9541-83848A2D2F1A}"/>
              </a:ext>
            </a:extLst>
          </p:cNvPr>
          <p:cNvSpPr/>
          <p:nvPr/>
        </p:nvSpPr>
        <p:spPr>
          <a:xfrm>
            <a:off x="785315" y="3394714"/>
            <a:ext cx="7920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accent5"/>
                </a:solidFill>
              </a:rPr>
              <a:t>BINOM.DIST(number of success, trials, probability of success, cumulative)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DA0223-00FF-4BAD-86B0-B73B3C4E829B}"/>
              </a:ext>
            </a:extLst>
          </p:cNvPr>
          <p:cNvSpPr/>
          <p:nvPr/>
        </p:nvSpPr>
        <p:spPr>
          <a:xfrm>
            <a:off x="3253107" y="5841238"/>
            <a:ext cx="3219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BINOM.DIST(2, 5, 0.1, False)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CE264-B5BA-4FD1-9AC8-FDED9C65D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Poisson Distribution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6AE98-18D7-4B74-BDF5-2ABDCBAD5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200" dirty="0"/>
              <a:t>The probability of a given number of events occurring in a fixed interval assuming the p</a:t>
            </a:r>
            <a:r>
              <a:rPr lang="en-US" altLang="en-US" sz="2200" dirty="0"/>
              <a:t>robability of success is Independent from interval to Interval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>
                <a:solidFill>
                  <a:srgbClr val="559028"/>
                </a:solidFill>
              </a:rPr>
              <a:t>Mean: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559028"/>
                </a:solidFill>
              </a:rPr>
              <a:t>Variance:</a:t>
            </a:r>
          </a:p>
          <a:p>
            <a:pPr marL="0" indent="0">
              <a:buNone/>
            </a:pPr>
            <a:r>
              <a:rPr lang="en-US" sz="2200" b="1" i="1" dirty="0">
                <a:solidFill>
                  <a:srgbClr val="C00000"/>
                </a:solidFill>
              </a:rPr>
              <a:t>Example:</a:t>
            </a:r>
          </a:p>
          <a:p>
            <a:pPr marL="0" indent="0">
              <a:buNone/>
            </a:pPr>
            <a:r>
              <a:rPr lang="en-US" altLang="en-US" sz="2200" dirty="0"/>
              <a:t>Find the probability of 4 customers arriving in a minute when the mean arrival time is 3.6 per minute.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4187B3-13D7-4B06-BA71-4AFB154E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22</a:t>
            </a:fld>
            <a:endParaRPr lang="en-US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25FCC81-AD2E-4607-80D7-15B85F08E4AB}"/>
              </a:ext>
            </a:extLst>
          </p:cNvPr>
          <p:cNvGrpSpPr>
            <a:grpSpLocks/>
          </p:cNvGrpSpPr>
          <p:nvPr/>
        </p:nvGrpSpPr>
        <p:grpSpPr bwMode="auto">
          <a:xfrm>
            <a:off x="3248272" y="1953552"/>
            <a:ext cx="2344174" cy="914400"/>
            <a:chOff x="1382" y="3024"/>
            <a:chExt cx="1114" cy="576"/>
          </a:xfrm>
        </p:grpSpPr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526B2F51-B6C3-47A1-AAE3-EDD55F076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2" y="3155"/>
              <a:ext cx="6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sz="2400" i="1" dirty="0"/>
                <a:t>P</a:t>
              </a:r>
              <a:r>
                <a:rPr lang="en-US" altLang="en-US" sz="2400" dirty="0"/>
                <a:t>(</a:t>
              </a:r>
              <a:r>
                <a:rPr lang="en-US" altLang="en-US" sz="2400" i="1" dirty="0"/>
                <a:t>x</a:t>
              </a:r>
              <a:r>
                <a:rPr lang="en-US" altLang="en-US" sz="2400" dirty="0"/>
                <a:t>) =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4AAF464E-375A-4A41-BE8D-BA374C87E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024"/>
              <a:ext cx="4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sz="2400" i="1" dirty="0"/>
                <a:t>e</a:t>
              </a:r>
              <a:r>
                <a:rPr lang="en-US" altLang="en-US" sz="2400" i="1" baseline="30000" dirty="0"/>
                <a:t> -µ</a:t>
              </a:r>
              <a:r>
                <a:rPr lang="en-US" altLang="en-US" sz="2400" i="1" dirty="0"/>
                <a:t>µ</a:t>
              </a:r>
              <a:r>
                <a:rPr lang="en-US" altLang="en-US" sz="2400" i="1" baseline="30000" dirty="0"/>
                <a:t>x</a:t>
              </a: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3CB6543B-08E3-4B57-B844-625F046D57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312"/>
              <a:ext cx="2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sz="2400" i="1"/>
                <a:t>x</a:t>
              </a:r>
              <a:r>
                <a:rPr lang="en-US" altLang="en-US" sz="2400"/>
                <a:t>!</a:t>
              </a:r>
              <a:endParaRPr lang="en-US" altLang="en-US" sz="2400" baseline="30000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849D85DE-53A0-4F8B-959F-5D9A1B503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331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C2AAAB3-025F-48B8-9D85-27D1D6BB8C41}"/>
              </a:ext>
            </a:extLst>
          </p:cNvPr>
          <p:cNvSpPr/>
          <p:nvPr/>
        </p:nvSpPr>
        <p:spPr>
          <a:xfrm>
            <a:off x="2346837" y="2891249"/>
            <a:ext cx="4581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µ = expected (</a:t>
            </a:r>
            <a:r>
              <a:rPr lang="en-US" altLang="en-US" b="1" dirty="0">
                <a:latin typeface="Arial" panose="020B0604020202020204" pitchFamily="34" charset="0"/>
              </a:rPr>
              <a:t>mean</a:t>
            </a:r>
            <a:r>
              <a:rPr lang="en-US" altLang="en-US" dirty="0">
                <a:latin typeface="Arial" panose="020B0604020202020204" pitchFamily="34" charset="0"/>
              </a:rPr>
              <a:t>) number of successes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C792DF-7BBB-42EA-9EC8-B4456951876D}"/>
                  </a:ext>
                </a:extLst>
              </p:cNvPr>
              <p:cNvSpPr/>
              <p:nvPr/>
            </p:nvSpPr>
            <p:spPr>
              <a:xfrm>
                <a:off x="1883184" y="4477740"/>
                <a:ext cx="9273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C792DF-7BBB-42EA-9EC8-B44569518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184" y="4477740"/>
                <a:ext cx="927305" cy="369332"/>
              </a:xfrm>
              <a:prstGeom prst="rect">
                <a:avLst/>
              </a:prstGeom>
              <a:blipFill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17C4AA8-647F-4300-8266-8FD6678A8DC9}"/>
                  </a:ext>
                </a:extLst>
              </p:cNvPr>
              <p:cNvSpPr/>
              <p:nvPr/>
            </p:nvSpPr>
            <p:spPr>
              <a:xfrm>
                <a:off x="1530231" y="3995355"/>
                <a:ext cx="11471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17C4AA8-647F-4300-8266-8FD6678A8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231" y="3995355"/>
                <a:ext cx="1147109" cy="369332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34655AC-0A4D-4437-ACD4-57649E53A3F8}"/>
              </a:ext>
            </a:extLst>
          </p:cNvPr>
          <p:cNvSpPr/>
          <p:nvPr/>
        </p:nvSpPr>
        <p:spPr>
          <a:xfrm>
            <a:off x="2503578" y="3408615"/>
            <a:ext cx="42682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dirty="0">
                <a:solidFill>
                  <a:schemeClr val="accent5"/>
                </a:solidFill>
              </a:rPr>
              <a:t>POISSON.DIST(x, mean, cumulative)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E6ACC1-22CE-4176-9E08-F33297934654}"/>
              </a:ext>
            </a:extLst>
          </p:cNvPr>
          <p:cNvSpPr/>
          <p:nvPr/>
        </p:nvSpPr>
        <p:spPr>
          <a:xfrm>
            <a:off x="3129876" y="5899720"/>
            <a:ext cx="33090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dirty="0"/>
              <a:t>POISSON.DIST(4, 3.6, False)</a:t>
            </a:r>
          </a:p>
        </p:txBody>
      </p:sp>
    </p:spTree>
    <p:extLst>
      <p:ext uri="{BB962C8B-B14F-4D97-AF65-F5344CB8AC3E}">
        <p14:creationId xmlns:p14="http://schemas.microsoft.com/office/powerpoint/2010/main" val="198211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026">
            <a:extLst>
              <a:ext uri="{FF2B5EF4-FFF2-40B4-BE49-F238E27FC236}">
                <a16:creationId xmlns:a16="http://schemas.microsoft.com/office/drawing/2014/main" id="{DF53BC2D-FC58-4977-9042-EFF68FE0E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Continuous Probability Distributions </a:t>
            </a:r>
          </a:p>
        </p:txBody>
      </p:sp>
      <p:sp>
        <p:nvSpPr>
          <p:cNvPr id="51202" name="Rectangle 1027">
            <a:extLst>
              <a:ext uri="{FF2B5EF4-FFF2-40B4-BE49-F238E27FC236}">
                <a16:creationId xmlns:a16="http://schemas.microsoft.com/office/drawing/2014/main" id="{11558498-EBB4-4102-A64D-6849855A63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/>
              <a:t>Probability density function f(x) describes the probability of outcomes for a continuous random variable X.</a:t>
            </a:r>
          </a:p>
          <a:p>
            <a:pPr lvl="1"/>
            <a:r>
              <a:rPr lang="en-US" altLang="en-US" sz="2200" dirty="0"/>
              <a:t>f(x) </a:t>
            </a:r>
            <a:r>
              <a:rPr lang="en-US" altLang="en-US" sz="2200" dirty="0">
                <a:sym typeface="Symbol" panose="05050102010706020507" pitchFamily="18" charset="2"/>
              </a:rPr>
              <a:t> 0 for all x</a:t>
            </a:r>
          </a:p>
          <a:p>
            <a:pPr lvl="1"/>
            <a:r>
              <a:rPr lang="en-US" altLang="en-US" sz="2200" dirty="0">
                <a:sym typeface="Symbol" panose="05050102010706020507" pitchFamily="18" charset="2"/>
              </a:rPr>
              <a:t>Total area under f(x) = 1</a:t>
            </a:r>
          </a:p>
          <a:p>
            <a:pPr lvl="1"/>
            <a:r>
              <a:rPr lang="en-US" altLang="en-US" sz="2200" dirty="0">
                <a:sym typeface="Symbol" panose="05050102010706020507" pitchFamily="18" charset="2"/>
              </a:rPr>
              <a:t>P(X = x) = 0</a:t>
            </a:r>
          </a:p>
          <a:p>
            <a:pPr lvl="1"/>
            <a:r>
              <a:rPr lang="en-US" altLang="en-US" sz="2200" dirty="0">
                <a:sym typeface="Symbol" panose="05050102010706020507" pitchFamily="18" charset="2"/>
              </a:rPr>
              <a:t>Define probabilities over intervals:   P(a ≤ X ≤ b), P(X &lt; c), P(X &gt; d)</a:t>
            </a:r>
          </a:p>
          <a:p>
            <a:endParaRPr lang="en-US" altLang="en-US" sz="24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6F73E6-DEBF-4E7D-B5DE-08F7611F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23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02196CD-446F-43F6-9056-DAB7E52A9D45}"/>
              </a:ext>
            </a:extLst>
          </p:cNvPr>
          <p:cNvSpPr>
            <a:spLocks/>
          </p:cNvSpPr>
          <p:nvPr/>
        </p:nvSpPr>
        <p:spPr bwMode="auto">
          <a:xfrm>
            <a:off x="1595438" y="4218160"/>
            <a:ext cx="5745162" cy="1417638"/>
          </a:xfrm>
          <a:custGeom>
            <a:avLst/>
            <a:gdLst>
              <a:gd name="T0" fmla="*/ 44 w 4431"/>
              <a:gd name="T1" fmla="*/ 2788 h 2788"/>
              <a:gd name="T2" fmla="*/ 134 w 4431"/>
              <a:gd name="T3" fmla="*/ 2788 h 2788"/>
              <a:gd name="T4" fmla="*/ 222 w 4431"/>
              <a:gd name="T5" fmla="*/ 2788 h 2788"/>
              <a:gd name="T6" fmla="*/ 310 w 4431"/>
              <a:gd name="T7" fmla="*/ 2788 h 2788"/>
              <a:gd name="T8" fmla="*/ 398 w 4431"/>
              <a:gd name="T9" fmla="*/ 2788 h 2788"/>
              <a:gd name="T10" fmla="*/ 488 w 4431"/>
              <a:gd name="T11" fmla="*/ 2786 h 2788"/>
              <a:gd name="T12" fmla="*/ 576 w 4431"/>
              <a:gd name="T13" fmla="*/ 2784 h 2788"/>
              <a:gd name="T14" fmla="*/ 664 w 4431"/>
              <a:gd name="T15" fmla="*/ 2781 h 2788"/>
              <a:gd name="T16" fmla="*/ 754 w 4431"/>
              <a:gd name="T17" fmla="*/ 2776 h 2788"/>
              <a:gd name="T18" fmla="*/ 842 w 4431"/>
              <a:gd name="T19" fmla="*/ 2765 h 2788"/>
              <a:gd name="T20" fmla="*/ 930 w 4431"/>
              <a:gd name="T21" fmla="*/ 2747 h 2788"/>
              <a:gd name="T22" fmla="*/ 1020 w 4431"/>
              <a:gd name="T23" fmla="*/ 2715 h 2788"/>
              <a:gd name="T24" fmla="*/ 1108 w 4431"/>
              <a:gd name="T25" fmla="*/ 2666 h 2788"/>
              <a:gd name="T26" fmla="*/ 1196 w 4431"/>
              <a:gd name="T27" fmla="*/ 2590 h 2788"/>
              <a:gd name="T28" fmla="*/ 1285 w 4431"/>
              <a:gd name="T29" fmla="*/ 2481 h 2788"/>
              <a:gd name="T30" fmla="*/ 1374 w 4431"/>
              <a:gd name="T31" fmla="*/ 2330 h 2788"/>
              <a:gd name="T32" fmla="*/ 1462 w 4431"/>
              <a:gd name="T33" fmla="*/ 2131 h 2788"/>
              <a:gd name="T34" fmla="*/ 1550 w 4431"/>
              <a:gd name="T35" fmla="*/ 1883 h 2788"/>
              <a:gd name="T36" fmla="*/ 1640 w 4431"/>
              <a:gd name="T37" fmla="*/ 1591 h 2788"/>
              <a:gd name="T38" fmla="*/ 1728 w 4431"/>
              <a:gd name="T39" fmla="*/ 1266 h 2788"/>
              <a:gd name="T40" fmla="*/ 1816 w 4431"/>
              <a:gd name="T41" fmla="*/ 929 h 2788"/>
              <a:gd name="T42" fmla="*/ 1906 w 4431"/>
              <a:gd name="T43" fmla="*/ 606 h 2788"/>
              <a:gd name="T44" fmla="*/ 1994 w 4431"/>
              <a:gd name="T45" fmla="*/ 329 h 2788"/>
              <a:gd name="T46" fmla="*/ 2082 w 4431"/>
              <a:gd name="T47" fmla="*/ 123 h 2788"/>
              <a:gd name="T48" fmla="*/ 2171 w 4431"/>
              <a:gd name="T49" fmla="*/ 14 h 2788"/>
              <a:gd name="T50" fmla="*/ 2260 w 4431"/>
              <a:gd name="T51" fmla="*/ 14 h 2788"/>
              <a:gd name="T52" fmla="*/ 2348 w 4431"/>
              <a:gd name="T53" fmla="*/ 123 h 2788"/>
              <a:gd name="T54" fmla="*/ 2437 w 4431"/>
              <a:gd name="T55" fmla="*/ 329 h 2788"/>
              <a:gd name="T56" fmla="*/ 2526 w 4431"/>
              <a:gd name="T57" fmla="*/ 606 h 2788"/>
              <a:gd name="T58" fmla="*/ 2614 w 4431"/>
              <a:gd name="T59" fmla="*/ 929 h 2788"/>
              <a:gd name="T60" fmla="*/ 2702 w 4431"/>
              <a:gd name="T61" fmla="*/ 1266 h 2788"/>
              <a:gd name="T62" fmla="*/ 2792 w 4431"/>
              <a:gd name="T63" fmla="*/ 1591 h 2788"/>
              <a:gd name="T64" fmla="*/ 2880 w 4431"/>
              <a:gd name="T65" fmla="*/ 1883 h 2788"/>
              <a:gd name="T66" fmla="*/ 2968 w 4431"/>
              <a:gd name="T67" fmla="*/ 2131 h 2788"/>
              <a:gd name="T68" fmla="*/ 3057 w 4431"/>
              <a:gd name="T69" fmla="*/ 2330 h 2788"/>
              <a:gd name="T70" fmla="*/ 3146 w 4431"/>
              <a:gd name="T71" fmla="*/ 2481 h 2788"/>
              <a:gd name="T72" fmla="*/ 3234 w 4431"/>
              <a:gd name="T73" fmla="*/ 2590 h 2788"/>
              <a:gd name="T74" fmla="*/ 3323 w 4431"/>
              <a:gd name="T75" fmla="*/ 2666 h 2788"/>
              <a:gd name="T76" fmla="*/ 3412 w 4431"/>
              <a:gd name="T77" fmla="*/ 2715 h 2788"/>
              <a:gd name="T78" fmla="*/ 3500 w 4431"/>
              <a:gd name="T79" fmla="*/ 2747 h 2788"/>
              <a:gd name="T80" fmla="*/ 3589 w 4431"/>
              <a:gd name="T81" fmla="*/ 2765 h 2788"/>
              <a:gd name="T82" fmla="*/ 3678 w 4431"/>
              <a:gd name="T83" fmla="*/ 2776 h 2788"/>
              <a:gd name="T84" fmla="*/ 3766 w 4431"/>
              <a:gd name="T85" fmla="*/ 2781 h 2788"/>
              <a:gd name="T86" fmla="*/ 3855 w 4431"/>
              <a:gd name="T87" fmla="*/ 2784 h 2788"/>
              <a:gd name="T88" fmla="*/ 3943 w 4431"/>
              <a:gd name="T89" fmla="*/ 2786 h 2788"/>
              <a:gd name="T90" fmla="*/ 4032 w 4431"/>
              <a:gd name="T91" fmla="*/ 2788 h 2788"/>
              <a:gd name="T92" fmla="*/ 4120 w 4431"/>
              <a:gd name="T93" fmla="*/ 2788 h 2788"/>
              <a:gd name="T94" fmla="*/ 4209 w 4431"/>
              <a:gd name="T95" fmla="*/ 2788 h 2788"/>
              <a:gd name="T96" fmla="*/ 4298 w 4431"/>
              <a:gd name="T97" fmla="*/ 2788 h 2788"/>
              <a:gd name="T98" fmla="*/ 4386 w 4431"/>
              <a:gd name="T99" fmla="*/ 2788 h 278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431"/>
              <a:gd name="T151" fmla="*/ 0 h 2788"/>
              <a:gd name="T152" fmla="*/ 4431 w 4431"/>
              <a:gd name="T153" fmla="*/ 2788 h 278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431" h="2788">
                <a:moveTo>
                  <a:pt x="0" y="2788"/>
                </a:moveTo>
                <a:lnTo>
                  <a:pt x="44" y="2788"/>
                </a:lnTo>
                <a:lnTo>
                  <a:pt x="88" y="2788"/>
                </a:lnTo>
                <a:lnTo>
                  <a:pt x="134" y="2788"/>
                </a:lnTo>
                <a:lnTo>
                  <a:pt x="178" y="2788"/>
                </a:lnTo>
                <a:lnTo>
                  <a:pt x="222" y="2788"/>
                </a:lnTo>
                <a:lnTo>
                  <a:pt x="266" y="2788"/>
                </a:lnTo>
                <a:lnTo>
                  <a:pt x="310" y="2788"/>
                </a:lnTo>
                <a:lnTo>
                  <a:pt x="354" y="2788"/>
                </a:lnTo>
                <a:lnTo>
                  <a:pt x="398" y="2788"/>
                </a:lnTo>
                <a:lnTo>
                  <a:pt x="444" y="2786"/>
                </a:lnTo>
                <a:lnTo>
                  <a:pt x="488" y="2786"/>
                </a:lnTo>
                <a:lnTo>
                  <a:pt x="532" y="2785"/>
                </a:lnTo>
                <a:lnTo>
                  <a:pt x="576" y="2784"/>
                </a:lnTo>
                <a:lnTo>
                  <a:pt x="620" y="2783"/>
                </a:lnTo>
                <a:lnTo>
                  <a:pt x="664" y="2781"/>
                </a:lnTo>
                <a:lnTo>
                  <a:pt x="710" y="2779"/>
                </a:lnTo>
                <a:lnTo>
                  <a:pt x="754" y="2776"/>
                </a:lnTo>
                <a:lnTo>
                  <a:pt x="798" y="2771"/>
                </a:lnTo>
                <a:lnTo>
                  <a:pt x="842" y="2765"/>
                </a:lnTo>
                <a:lnTo>
                  <a:pt x="886" y="2756"/>
                </a:lnTo>
                <a:lnTo>
                  <a:pt x="930" y="2747"/>
                </a:lnTo>
                <a:lnTo>
                  <a:pt x="974" y="2732"/>
                </a:lnTo>
                <a:lnTo>
                  <a:pt x="1020" y="2715"/>
                </a:lnTo>
                <a:lnTo>
                  <a:pt x="1064" y="2693"/>
                </a:lnTo>
                <a:lnTo>
                  <a:pt x="1108" y="2666"/>
                </a:lnTo>
                <a:lnTo>
                  <a:pt x="1152" y="2631"/>
                </a:lnTo>
                <a:lnTo>
                  <a:pt x="1196" y="2590"/>
                </a:lnTo>
                <a:lnTo>
                  <a:pt x="1240" y="2540"/>
                </a:lnTo>
                <a:lnTo>
                  <a:pt x="1285" y="2481"/>
                </a:lnTo>
                <a:lnTo>
                  <a:pt x="1330" y="2411"/>
                </a:lnTo>
                <a:lnTo>
                  <a:pt x="1374" y="2330"/>
                </a:lnTo>
                <a:lnTo>
                  <a:pt x="1418" y="2236"/>
                </a:lnTo>
                <a:lnTo>
                  <a:pt x="1462" y="2131"/>
                </a:lnTo>
                <a:lnTo>
                  <a:pt x="1506" y="2013"/>
                </a:lnTo>
                <a:lnTo>
                  <a:pt x="1550" y="1883"/>
                </a:lnTo>
                <a:lnTo>
                  <a:pt x="1596" y="1742"/>
                </a:lnTo>
                <a:lnTo>
                  <a:pt x="1640" y="1591"/>
                </a:lnTo>
                <a:lnTo>
                  <a:pt x="1684" y="1431"/>
                </a:lnTo>
                <a:lnTo>
                  <a:pt x="1728" y="1266"/>
                </a:lnTo>
                <a:lnTo>
                  <a:pt x="1772" y="1097"/>
                </a:lnTo>
                <a:lnTo>
                  <a:pt x="1816" y="929"/>
                </a:lnTo>
                <a:lnTo>
                  <a:pt x="1861" y="764"/>
                </a:lnTo>
                <a:lnTo>
                  <a:pt x="1906" y="606"/>
                </a:lnTo>
                <a:lnTo>
                  <a:pt x="1950" y="459"/>
                </a:lnTo>
                <a:lnTo>
                  <a:pt x="1994" y="329"/>
                </a:lnTo>
                <a:lnTo>
                  <a:pt x="2038" y="215"/>
                </a:lnTo>
                <a:lnTo>
                  <a:pt x="2082" y="123"/>
                </a:lnTo>
                <a:lnTo>
                  <a:pt x="2126" y="55"/>
                </a:lnTo>
                <a:lnTo>
                  <a:pt x="2171" y="14"/>
                </a:lnTo>
                <a:lnTo>
                  <a:pt x="2216" y="0"/>
                </a:lnTo>
                <a:lnTo>
                  <a:pt x="2260" y="14"/>
                </a:lnTo>
                <a:lnTo>
                  <a:pt x="2304" y="55"/>
                </a:lnTo>
                <a:lnTo>
                  <a:pt x="2348" y="123"/>
                </a:lnTo>
                <a:lnTo>
                  <a:pt x="2392" y="215"/>
                </a:lnTo>
                <a:lnTo>
                  <a:pt x="2437" y="329"/>
                </a:lnTo>
                <a:lnTo>
                  <a:pt x="2482" y="459"/>
                </a:lnTo>
                <a:lnTo>
                  <a:pt x="2526" y="606"/>
                </a:lnTo>
                <a:lnTo>
                  <a:pt x="2570" y="764"/>
                </a:lnTo>
                <a:lnTo>
                  <a:pt x="2614" y="929"/>
                </a:lnTo>
                <a:lnTo>
                  <a:pt x="2658" y="1097"/>
                </a:lnTo>
                <a:lnTo>
                  <a:pt x="2702" y="1266"/>
                </a:lnTo>
                <a:lnTo>
                  <a:pt x="2747" y="1431"/>
                </a:lnTo>
                <a:lnTo>
                  <a:pt x="2792" y="1591"/>
                </a:lnTo>
                <a:lnTo>
                  <a:pt x="2836" y="1742"/>
                </a:lnTo>
                <a:lnTo>
                  <a:pt x="2880" y="1883"/>
                </a:lnTo>
                <a:lnTo>
                  <a:pt x="2924" y="2013"/>
                </a:lnTo>
                <a:lnTo>
                  <a:pt x="2968" y="2131"/>
                </a:lnTo>
                <a:lnTo>
                  <a:pt x="3013" y="2236"/>
                </a:lnTo>
                <a:lnTo>
                  <a:pt x="3057" y="2330"/>
                </a:lnTo>
                <a:lnTo>
                  <a:pt x="3102" y="2411"/>
                </a:lnTo>
                <a:lnTo>
                  <a:pt x="3146" y="2481"/>
                </a:lnTo>
                <a:lnTo>
                  <a:pt x="3190" y="2540"/>
                </a:lnTo>
                <a:lnTo>
                  <a:pt x="3234" y="2590"/>
                </a:lnTo>
                <a:lnTo>
                  <a:pt x="3279" y="2631"/>
                </a:lnTo>
                <a:lnTo>
                  <a:pt x="3323" y="2666"/>
                </a:lnTo>
                <a:lnTo>
                  <a:pt x="3367" y="2693"/>
                </a:lnTo>
                <a:lnTo>
                  <a:pt x="3412" y="2715"/>
                </a:lnTo>
                <a:lnTo>
                  <a:pt x="3456" y="2732"/>
                </a:lnTo>
                <a:lnTo>
                  <a:pt x="3500" y="2747"/>
                </a:lnTo>
                <a:lnTo>
                  <a:pt x="3544" y="2756"/>
                </a:lnTo>
                <a:lnTo>
                  <a:pt x="3589" y="2765"/>
                </a:lnTo>
                <a:lnTo>
                  <a:pt x="3633" y="2771"/>
                </a:lnTo>
                <a:lnTo>
                  <a:pt x="3678" y="2776"/>
                </a:lnTo>
                <a:lnTo>
                  <a:pt x="3722" y="2779"/>
                </a:lnTo>
                <a:lnTo>
                  <a:pt x="3766" y="2781"/>
                </a:lnTo>
                <a:lnTo>
                  <a:pt x="3810" y="2783"/>
                </a:lnTo>
                <a:lnTo>
                  <a:pt x="3855" y="2784"/>
                </a:lnTo>
                <a:lnTo>
                  <a:pt x="3899" y="2785"/>
                </a:lnTo>
                <a:lnTo>
                  <a:pt x="3943" y="2786"/>
                </a:lnTo>
                <a:lnTo>
                  <a:pt x="3988" y="2786"/>
                </a:lnTo>
                <a:lnTo>
                  <a:pt x="4032" y="2788"/>
                </a:lnTo>
                <a:lnTo>
                  <a:pt x="4076" y="2788"/>
                </a:lnTo>
                <a:lnTo>
                  <a:pt x="4120" y="2788"/>
                </a:lnTo>
                <a:lnTo>
                  <a:pt x="4165" y="2788"/>
                </a:lnTo>
                <a:lnTo>
                  <a:pt x="4209" y="2788"/>
                </a:lnTo>
                <a:lnTo>
                  <a:pt x="4253" y="2788"/>
                </a:lnTo>
                <a:lnTo>
                  <a:pt x="4298" y="2788"/>
                </a:lnTo>
                <a:lnTo>
                  <a:pt x="4342" y="2788"/>
                </a:lnTo>
                <a:lnTo>
                  <a:pt x="4386" y="2788"/>
                </a:lnTo>
                <a:lnTo>
                  <a:pt x="4431" y="278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82500398-055A-4D2F-B61B-3860DAC50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5656435"/>
            <a:ext cx="73723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734BB967-B3BA-49D6-AC21-9BEF21972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28441"/>
            <a:ext cx="7377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solidFill>
                  <a:srgbClr val="559028"/>
                </a:solidFill>
                <a:latin typeface="+mn-lt"/>
              </a:rPr>
              <a:t>f(x)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2629A046-1DCA-4433-9C48-7413BCBE8B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2550" y="4208635"/>
            <a:ext cx="914400" cy="78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5AABB92C-258A-4458-8258-74A8307EE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218160"/>
            <a:ext cx="2130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 dirty="0">
                <a:solidFill>
                  <a:schemeClr val="accent5"/>
                </a:solidFill>
              </a:rPr>
              <a:t>Area under curve</a:t>
            </a:r>
          </a:p>
          <a:p>
            <a:r>
              <a:rPr lang="en-US" altLang="en-US" i="1" dirty="0">
                <a:solidFill>
                  <a:schemeClr val="accent5"/>
                </a:solidFill>
              </a:rPr>
              <a:t>sums to one.</a:t>
            </a: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76AF4D5D-35B5-4D1E-8DF4-FC5A87FF7B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627735"/>
            <a:ext cx="16383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D917F5AF-0D4F-4BF0-8347-8150C0609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5" y="5781848"/>
            <a:ext cx="2824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Random variable range</a:t>
            </a:r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18CD55E6-0173-4224-B8CD-9FD9FEBAD7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5980285"/>
            <a:ext cx="2266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EE65ECD0-DBAB-4254-BA6E-871017B261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999335"/>
            <a:ext cx="2152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C7ABF562-70EA-481D-923B-DC2428E6E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Cumulative Distribution Function </a:t>
            </a: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7CA1631E-79DA-47C6-9A73-36F192A7BB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F(x) specifies the probability that the random variable X will be less than or equal to x; that is, P(X </a:t>
            </a:r>
            <a:r>
              <a:rPr lang="en-US" altLang="en-US" sz="2400" dirty="0">
                <a:sym typeface="Symbol" panose="05050102010706020507" pitchFamily="18" charset="2"/>
              </a:rPr>
              <a:t> x). </a:t>
            </a:r>
          </a:p>
          <a:p>
            <a:endParaRPr lang="en-US" altLang="en-US" sz="2400" dirty="0">
              <a:sym typeface="Symbol" panose="05050102010706020507" pitchFamily="18" charset="2"/>
            </a:endParaRPr>
          </a:p>
          <a:p>
            <a:endParaRPr lang="en-US" altLang="en-US" sz="2400" dirty="0">
              <a:sym typeface="Symbol" panose="05050102010706020507" pitchFamily="18" charset="2"/>
            </a:endParaRPr>
          </a:p>
          <a:p>
            <a:r>
              <a:rPr lang="en-US" altLang="en-US" sz="2400" dirty="0">
                <a:sym typeface="Symbol" panose="05050102010706020507" pitchFamily="18" charset="2"/>
              </a:rPr>
              <a:t>F(x) is equal to the </a:t>
            </a:r>
            <a:r>
              <a:rPr lang="en-US" altLang="en-US" sz="2400" dirty="0"/>
              <a:t>area under f(x) to the left of x</a:t>
            </a:r>
          </a:p>
          <a:p>
            <a:endParaRPr lang="en-US" altLang="en-US" sz="2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8166A3-850C-4883-8AD6-BD43C36B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05DCDF2E-AF02-48F5-B820-FEF1535D19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703616"/>
              </p:ext>
            </p:extLst>
          </p:nvPr>
        </p:nvGraphicFramePr>
        <p:xfrm>
          <a:off x="2434171" y="2045132"/>
          <a:ext cx="4275658" cy="712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080" imgH="330120" progId="Equation.3">
                  <p:embed/>
                </p:oleObj>
              </mc:Choice>
              <mc:Fallback>
                <p:oleObj name="Equation" r:id="rId2" imgW="1981080" imgH="330120" progId="Equation.3">
                  <p:embed/>
                  <p:pic>
                    <p:nvPicPr>
                      <p:cNvPr id="6146" name="Object 6">
                        <a:extLst>
                          <a:ext uri="{FF2B5EF4-FFF2-40B4-BE49-F238E27FC236}">
                            <a16:creationId xmlns:a16="http://schemas.microsoft.com/office/drawing/2014/main" id="{02DE1DAF-0D5E-49BD-9033-3270218234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4171" y="2045132"/>
                        <a:ext cx="4275658" cy="712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872" name="Picture 8" descr="Image result for cumulative distribution function">
            <a:extLst>
              <a:ext uri="{FF2B5EF4-FFF2-40B4-BE49-F238E27FC236}">
                <a16:creationId xmlns:a16="http://schemas.microsoft.com/office/drawing/2014/main" id="{58E84235-A867-4FA1-ADE2-AFD3EA99B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98"/>
          <a:stretch/>
        </p:blipFill>
        <p:spPr bwMode="auto">
          <a:xfrm>
            <a:off x="2919878" y="3842142"/>
            <a:ext cx="3435621" cy="233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F3E8-3DAF-4289-848C-AB28B305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P(a ≤ X ≤ b)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77904-F873-48B1-BECF-FC195879E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probability that X is between a and b is the area under f(x) from a to b:</a:t>
            </a:r>
          </a:p>
          <a:p>
            <a:pPr marL="0" indent="0">
              <a:buNone/>
            </a:pPr>
            <a:r>
              <a:rPr lang="en-US" altLang="en-US" dirty="0">
                <a:sym typeface="Symbol" panose="05050102010706020507" pitchFamily="18" charset="2"/>
              </a:rPr>
              <a:t>P(a ≤ X ≤ b) = </a:t>
            </a:r>
            <a:r>
              <a:rPr lang="en-US" altLang="en-US" dirty="0"/>
              <a:t>P(X ≤b) - P(X ≤ a) </a:t>
            </a:r>
            <a:r>
              <a:rPr lang="en-US" altLang="en-US" dirty="0">
                <a:sym typeface="Symbol" panose="05050102010706020507" pitchFamily="18" charset="2"/>
              </a:rPr>
              <a:t>= </a:t>
            </a:r>
            <a:r>
              <a:rPr lang="en-US" altLang="en-US" dirty="0"/>
              <a:t>F(b) – F(a)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ED302-3463-4E47-BCFF-A0DD8E14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6" descr="Image result for probability that X is between a and b">
            <a:extLst>
              <a:ext uri="{FF2B5EF4-FFF2-40B4-BE49-F238E27FC236}">
                <a16:creationId xmlns:a16="http://schemas.microsoft.com/office/drawing/2014/main" id="{B0DCAD87-1856-4404-90B8-CF6B975FC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0" b="15115"/>
          <a:stretch/>
        </p:blipFill>
        <p:spPr bwMode="auto">
          <a:xfrm>
            <a:off x="2789882" y="2846581"/>
            <a:ext cx="3353049" cy="219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86" name="Picture 2" descr="Related image">
            <a:extLst>
              <a:ext uri="{FF2B5EF4-FFF2-40B4-BE49-F238E27FC236}">
                <a16:creationId xmlns:a16="http://schemas.microsoft.com/office/drawing/2014/main" id="{53AAC055-E596-48E3-BFD8-AAAD91695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4" b="4906"/>
          <a:stretch/>
        </p:blipFill>
        <p:spPr bwMode="auto">
          <a:xfrm>
            <a:off x="1855403" y="5093720"/>
            <a:ext cx="5129911" cy="128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901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972EDA4E-E24A-46C6-8AD7-F0017C1AC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34" y="1253331"/>
            <a:ext cx="8534919" cy="49253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200" b="1" dirty="0">
              <a:solidFill>
                <a:srgbClr val="559028"/>
              </a:solidFill>
            </a:endParaRPr>
          </a:p>
          <a:p>
            <a:pPr marL="0" indent="0">
              <a:buNone/>
            </a:pPr>
            <a:endParaRPr lang="en-US" sz="2200" b="1" dirty="0">
              <a:solidFill>
                <a:srgbClr val="559028"/>
              </a:solidFill>
            </a:endParaRPr>
          </a:p>
          <a:p>
            <a:pPr marL="0" indent="0">
              <a:buNone/>
            </a:pPr>
            <a:endParaRPr lang="en-US" sz="2200" b="1" dirty="0">
              <a:solidFill>
                <a:srgbClr val="559028"/>
              </a:solidFill>
            </a:endParaRPr>
          </a:p>
          <a:p>
            <a:pPr marL="0" indent="0">
              <a:buNone/>
            </a:pPr>
            <a:endParaRPr lang="en-US" sz="2200" b="1" dirty="0">
              <a:solidFill>
                <a:srgbClr val="559028"/>
              </a:solidFill>
            </a:endParaRPr>
          </a:p>
          <a:p>
            <a:pPr marL="0" indent="0">
              <a:buNone/>
            </a:pPr>
            <a:endParaRPr lang="en-US" sz="2200" b="1" dirty="0">
              <a:solidFill>
                <a:srgbClr val="559028"/>
              </a:solidFill>
            </a:endParaRPr>
          </a:p>
          <a:p>
            <a:pPr marL="0" indent="0">
              <a:buNone/>
            </a:pPr>
            <a:endParaRPr lang="en-US" sz="2200" b="1" dirty="0">
              <a:solidFill>
                <a:srgbClr val="559028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559028"/>
                </a:solidFill>
              </a:rPr>
              <a:t>Mean: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559028"/>
                </a:solidFill>
              </a:rPr>
              <a:t>Variance:</a:t>
            </a:r>
          </a:p>
          <a:p>
            <a:pPr marL="0" indent="0">
              <a:buNone/>
            </a:pPr>
            <a:r>
              <a:rPr lang="en-US" sz="2200" b="1" i="1" dirty="0">
                <a:solidFill>
                  <a:srgbClr val="C00000"/>
                </a:solidFill>
              </a:rPr>
              <a:t>Example: </a:t>
            </a:r>
          </a:p>
          <a:p>
            <a:pPr marL="0" indent="0">
              <a:buNone/>
            </a:pPr>
            <a:r>
              <a:rPr lang="en-US" altLang="en-US" sz="2200" dirty="0"/>
              <a:t>If x has a uniform distribution between 3 and 6, what is the probability of 3&lt;x&lt;5?</a:t>
            </a:r>
          </a:p>
        </p:txBody>
      </p:sp>
      <p:sp>
        <p:nvSpPr>
          <p:cNvPr id="56321" name="Rectangle 2">
            <a:extLst>
              <a:ext uri="{FF2B5EF4-FFF2-40B4-BE49-F238E27FC236}">
                <a16:creationId xmlns:a16="http://schemas.microsoft.com/office/drawing/2014/main" id="{C2577255-33FF-40D1-BD5D-943C4FA4F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Uniform Distribution</a:t>
            </a:r>
          </a:p>
        </p:txBody>
      </p:sp>
      <p:sp>
        <p:nvSpPr>
          <p:cNvPr id="56324" name="Line 10">
            <a:extLst>
              <a:ext uri="{FF2B5EF4-FFF2-40B4-BE49-F238E27FC236}">
                <a16:creationId xmlns:a16="http://schemas.microsoft.com/office/drawing/2014/main" id="{12C99E6A-54DA-44E2-8B9E-5DF40675B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6172200"/>
            <a:ext cx="15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6327" name="Picture 1">
            <a:extLst>
              <a:ext uri="{FF2B5EF4-FFF2-40B4-BE49-F238E27FC236}">
                <a16:creationId xmlns:a16="http://schemas.microsoft.com/office/drawing/2014/main" id="{4B24C74D-F6B2-443B-83C0-30F4E3639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2" y="1339563"/>
            <a:ext cx="4826757" cy="215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50B96C5F-7913-4391-B4A4-168A494B58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35"/>
          <a:stretch/>
        </p:blipFill>
        <p:spPr bwMode="auto">
          <a:xfrm>
            <a:off x="5419189" y="1339563"/>
            <a:ext cx="287106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CC190594-DAC4-4FC9-BC13-6CF0D0BA77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7"/>
          <a:stretch/>
        </p:blipFill>
        <p:spPr bwMode="auto">
          <a:xfrm>
            <a:off x="5239954" y="2192027"/>
            <a:ext cx="34543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B307AB-52AE-4577-8D43-0B0DF29A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26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C3A898-FC8C-4660-AFE4-356015217662}"/>
              </a:ext>
            </a:extLst>
          </p:cNvPr>
          <p:cNvSpPr/>
          <p:nvPr/>
        </p:nvSpPr>
        <p:spPr>
          <a:xfrm>
            <a:off x="1289458" y="3789405"/>
            <a:ext cx="168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E[X] = (a + b)/2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765D7A-735D-4D90-8323-6C6F2334B044}"/>
              </a:ext>
            </a:extLst>
          </p:cNvPr>
          <p:cNvSpPr/>
          <p:nvPr/>
        </p:nvSpPr>
        <p:spPr>
          <a:xfrm>
            <a:off x="1572184" y="4283601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V[X] = (b – a)</a:t>
            </a:r>
            <a:r>
              <a:rPr lang="en-US" altLang="en-US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</a:rPr>
              <a:t>/12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D427C2-9018-4C16-B52D-BC835D7434D7}"/>
              </a:ext>
            </a:extLst>
          </p:cNvPr>
          <p:cNvSpPr txBox="1"/>
          <p:nvPr/>
        </p:nvSpPr>
        <p:spPr>
          <a:xfrm>
            <a:off x="3852735" y="5773585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2/3-0=2/3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6BE22D5B-85F6-4F3F-92F4-017820D67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Normal Distribution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9498DFBD-9FED-4EF2-B2D8-F31FF3CC79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8634" y="1253331"/>
            <a:ext cx="8534919" cy="4925392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endParaRPr lang="en-US" altLang="en-US" sz="2200" dirty="0"/>
          </a:p>
          <a:p>
            <a:r>
              <a:rPr lang="en-US" altLang="en-US" sz="2200" dirty="0"/>
              <a:t>Symmetric, median = mean = mode</a:t>
            </a:r>
          </a:p>
          <a:p>
            <a:pPr eaLnBrk="1" hangingPunct="1"/>
            <a:r>
              <a:rPr lang="en-US" altLang="en-US" sz="2200" dirty="0"/>
              <a:t>Range is unbounded: </a:t>
            </a:r>
            <a:r>
              <a:rPr lang="en-US" altLang="en-US" sz="2200" dirty="0">
                <a:sym typeface="Symbol" panose="05050102010706020507" pitchFamily="18" charset="2"/>
              </a:rPr>
              <a:t>the curve never touches the x-axis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559028"/>
                </a:solidFill>
              </a:rPr>
              <a:t>Mean: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559028"/>
                </a:solidFill>
              </a:rPr>
              <a:t>Variance: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933E26B0-433E-4865-B51D-B50CE511E33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224463" y="6503988"/>
            <a:ext cx="3919537" cy="365125"/>
          </a:xfrm>
          <a:ln/>
        </p:spPr>
        <p:txBody>
          <a:bodyPr/>
          <a:lstStyle/>
          <a:p>
            <a:r>
              <a:rPr lang="en-US" altLang="en-US"/>
              <a:t>3-</a:t>
            </a:r>
            <a:fld id="{D6ADBA4F-0ABE-414F-BF9C-3C7450FFA90B}" type="slidenum">
              <a:rPr lang="en-US" altLang="en-US"/>
              <a:pPr/>
              <a:t>27</a:t>
            </a:fld>
            <a:endParaRPr lang="en-US" altLang="en-US"/>
          </a:p>
        </p:txBody>
      </p:sp>
      <p:graphicFrame>
        <p:nvGraphicFramePr>
          <p:cNvPr id="57348" name="Object 5">
            <a:extLst>
              <a:ext uri="{FF2B5EF4-FFF2-40B4-BE49-F238E27FC236}">
                <a16:creationId xmlns:a16="http://schemas.microsoft.com/office/drawing/2014/main" id="{96A1888C-348C-4A26-A00D-7724016B73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788736"/>
              </p:ext>
            </p:extLst>
          </p:nvPr>
        </p:nvGraphicFramePr>
        <p:xfrm>
          <a:off x="5841293" y="1681001"/>
          <a:ext cx="19812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27100" imgH="596900" progId="Equation.3">
                  <p:embed/>
                </p:oleObj>
              </mc:Choice>
              <mc:Fallback>
                <p:oleObj r:id="rId2" imgW="927100" imgH="596900" progId="Equation.3">
                  <p:embed/>
                  <p:pic>
                    <p:nvPicPr>
                      <p:cNvPr id="57348" name="Object 5">
                        <a:extLst>
                          <a:ext uri="{FF2B5EF4-FFF2-40B4-BE49-F238E27FC236}">
                            <a16:creationId xmlns:a16="http://schemas.microsoft.com/office/drawing/2014/main" id="{96A1888C-348C-4A26-A00D-7724016B73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1293" y="1681001"/>
                        <a:ext cx="1981200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52" name="Picture 12" descr="Image result for normal distribution">
            <a:extLst>
              <a:ext uri="{FF2B5EF4-FFF2-40B4-BE49-F238E27FC236}">
                <a16:creationId xmlns:a16="http://schemas.microsoft.com/office/drawing/2014/main" id="{8F967DFC-BC28-4AAC-9797-AD89DDC0E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t="1976" r="1462" b="28481"/>
          <a:stretch/>
        </p:blipFill>
        <p:spPr bwMode="auto">
          <a:xfrm>
            <a:off x="786934" y="1215962"/>
            <a:ext cx="3445840" cy="21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70ABBB-520F-40C4-A044-60B641CEE939}"/>
              </a:ext>
            </a:extLst>
          </p:cNvPr>
          <p:cNvSpPr/>
          <p:nvPr/>
        </p:nvSpPr>
        <p:spPr>
          <a:xfrm>
            <a:off x="1322639" y="4207294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Symbol" panose="05050102010706020507" pitchFamily="18" charset="2"/>
              </a:rPr>
              <a:t>m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01955F-3DB6-4803-AB7B-C1BE7B607D3A}"/>
              </a:ext>
            </a:extLst>
          </p:cNvPr>
          <p:cNvSpPr/>
          <p:nvPr/>
        </p:nvSpPr>
        <p:spPr>
          <a:xfrm>
            <a:off x="1640355" y="46763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Symbol" panose="05050102010706020507" pitchFamily="18" charset="2"/>
              </a:rPr>
              <a:t>s</a:t>
            </a:r>
            <a:r>
              <a:rPr lang="en-US" altLang="en-US" baseline="30000" dirty="0"/>
              <a:t>2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F74281-DC38-4F66-91B2-80D02E9C6AA4}"/>
              </a:ext>
            </a:extLst>
          </p:cNvPr>
          <p:cNvSpPr/>
          <p:nvPr/>
        </p:nvSpPr>
        <p:spPr>
          <a:xfrm>
            <a:off x="778486" y="5145432"/>
            <a:ext cx="8056880" cy="1134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en-US" sz="2200" dirty="0">
                <a:solidFill>
                  <a:schemeClr val="accent5"/>
                </a:solidFill>
              </a:rPr>
              <a:t>NORM.DIST(x, mean, </a:t>
            </a:r>
            <a:r>
              <a:rPr lang="en-US" altLang="en-US" sz="2200" dirty="0" err="1">
                <a:solidFill>
                  <a:schemeClr val="accent5"/>
                </a:solidFill>
              </a:rPr>
              <a:t>standard_deviation</a:t>
            </a:r>
            <a:r>
              <a:rPr lang="en-US" altLang="en-US" sz="2200" dirty="0">
                <a:solidFill>
                  <a:schemeClr val="accent5"/>
                </a:solidFill>
              </a:rPr>
              <a:t>, cumulative ) </a:t>
            </a: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accent5"/>
                </a:solidFill>
              </a:rPr>
              <a:t>calculates the cumulative probability F(x) = P(X ≤ x) for a specified mean and standard deviation.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F2F15140-25DF-47E4-BDC3-0E7C5EEDF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Standard Normal Distribution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71525-3F70-4213-8029-FEF9F23A4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28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F0FDA7-551E-4AE3-8A07-C6DBB8B0E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277" y="1215833"/>
            <a:ext cx="6735445" cy="39535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bject 8">
                <a:extLst>
                  <a:ext uri="{FF2B5EF4-FFF2-40B4-BE49-F238E27FC236}">
                    <a16:creationId xmlns:a16="http://schemas.microsoft.com/office/drawing/2014/main" id="{13423B2F-1508-4364-9237-B9D29F7904C9}"/>
                  </a:ext>
                </a:extLst>
              </p:cNvPr>
              <p:cNvSpPr txBox="1"/>
              <p:nvPr/>
            </p:nvSpPr>
            <p:spPr bwMode="auto">
              <a:xfrm>
                <a:off x="2502534" y="5169348"/>
                <a:ext cx="5767706" cy="13874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/>
                        </m:mr>
                        <m:mr>
                          <m:e/>
                          <m:e/>
                          <m:e/>
                        </m:mr>
                        <m:mr>
                          <m:e/>
                          <m:e/>
                          <m:e/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Object 8">
                <a:extLst>
                  <a:ext uri="{FF2B5EF4-FFF2-40B4-BE49-F238E27FC236}">
                    <a16:creationId xmlns:a16="http://schemas.microsoft.com/office/drawing/2014/main" id="{13423B2F-1508-4364-9237-B9D29F790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2534" y="5169348"/>
                <a:ext cx="5767706" cy="1387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A37B4A44-387C-4A3E-AC86-4DF41B429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95" y="2835151"/>
            <a:ext cx="1101725" cy="30159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19310F76-D0D9-4DD5-B3F6-5970A32B2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A5CC41C-01BF-47CC-ADD6-B5DB081FB8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Customer demand (X) is normal with a mean of 750 units/month and a standard deviation of 100 units/month.  </a:t>
            </a:r>
          </a:p>
          <a:p>
            <a:r>
              <a:rPr lang="en-US" dirty="0"/>
              <a:t>What is the probability that demand will be at most 900 units?</a:t>
            </a:r>
          </a:p>
          <a:p>
            <a:r>
              <a:rPr lang="en-US" dirty="0"/>
              <a:t>What is the probability that demand will exceed 700 units?</a:t>
            </a:r>
          </a:p>
          <a:p>
            <a:r>
              <a:rPr lang="en-US" dirty="0"/>
              <a:t>What is the probability that demand will be between 700 and 900 units?</a:t>
            </a:r>
          </a:p>
          <a:p>
            <a:r>
              <a:rPr lang="en-US" dirty="0"/>
              <a:t>What level of demand would be exceeded at 10% of the time?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2B176C-9EDC-4347-98BA-1785A73E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E73AD3-E4FA-4711-96C3-0099435A3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dirty="0"/>
              <a:t>A numerical description of the outcome of an experiment (x)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b="1" i="1" u="sng" dirty="0">
                <a:solidFill>
                  <a:schemeClr val="accent2">
                    <a:lumMod val="75000"/>
                  </a:schemeClr>
                </a:solidFill>
              </a:rPr>
              <a:t>Discrete Random Variable: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dirty="0"/>
              <a:t>Random variables have a </a:t>
            </a:r>
            <a:r>
              <a:rPr lang="en-US" altLang="en-US" b="1" dirty="0">
                <a:solidFill>
                  <a:srgbClr val="559028"/>
                </a:solidFill>
              </a:rPr>
              <a:t>countable number of outcomes</a:t>
            </a:r>
            <a:r>
              <a:rPr lang="en-US" altLang="en-US" dirty="0"/>
              <a:t>.</a:t>
            </a:r>
          </a:p>
          <a:p>
            <a:pPr lvl="1">
              <a:spcBef>
                <a:spcPct val="50000"/>
              </a:spcBef>
            </a:pPr>
            <a:r>
              <a:rPr lang="en-US" altLang="en-US" dirty="0"/>
              <a:t>Throw a dice twice:  Count the number of times 4 comes up (0, 1, or 2 times)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b="1" i="1" u="sng" dirty="0">
                <a:solidFill>
                  <a:schemeClr val="accent2">
                    <a:lumMod val="75000"/>
                  </a:schemeClr>
                </a:solidFill>
              </a:rPr>
              <a:t>Continues Random Variable: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Random variables have an </a:t>
            </a:r>
            <a:r>
              <a:rPr lang="en-US" altLang="en-US" b="1" dirty="0">
                <a:solidFill>
                  <a:srgbClr val="559028"/>
                </a:solidFill>
                <a:cs typeface="Times New Roman" panose="02020603050405020304" pitchFamily="18" charset="0"/>
              </a:rPr>
              <a:t>infinite continuum of possible values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endParaRPr lang="en-US" altLang="en-US" dirty="0"/>
          </a:p>
          <a:p>
            <a:pPr lvl="1">
              <a:spcBef>
                <a:spcPct val="50000"/>
              </a:spcBef>
            </a:pPr>
            <a:r>
              <a:rPr lang="en-US" altLang="en-US" dirty="0"/>
              <a:t>The Value of a stock</a:t>
            </a:r>
          </a:p>
          <a:p>
            <a:pPr lvl="1">
              <a:spcBef>
                <a:spcPct val="50000"/>
              </a:spcBef>
            </a:pPr>
            <a:r>
              <a:rPr lang="en-US" altLang="en-US" dirty="0"/>
              <a:t>Time to repair a failed machine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D6E0FFCA-D4E5-4A1C-B4F8-6F14E4C51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533400"/>
            <a:ext cx="82597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F8B7E3-1DE5-4181-80EE-0BF36FCDC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Random Variable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913E6D-0F64-4330-BD23-A03D4C2B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3B97069-ED88-4A81-9DBD-68D1CBB0F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</a:t>
            </a:r>
            <a:r>
              <a:rPr lang="en-US" altLang="en-US"/>
              <a:t>(X&lt;900</a:t>
            </a:r>
            <a:r>
              <a:rPr lang="en-US" altLang="en-US" dirty="0"/>
              <a:t>)</a:t>
            </a:r>
          </a:p>
        </p:txBody>
      </p:sp>
      <p:pic>
        <p:nvPicPr>
          <p:cNvPr id="61445" name="Picture 7">
            <a:extLst>
              <a:ext uri="{FF2B5EF4-FFF2-40B4-BE49-F238E27FC236}">
                <a16:creationId xmlns:a16="http://schemas.microsoft.com/office/drawing/2014/main" id="{D807CCF4-E4F4-4582-87C4-827DB4215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3521"/>
            <a:ext cx="46482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1">
            <a:extLst>
              <a:ext uri="{FF2B5EF4-FFF2-40B4-BE49-F238E27FC236}">
                <a16:creationId xmlns:a16="http://schemas.microsoft.com/office/drawing/2014/main" id="{DFA7126E-DD81-45A5-92E3-5F51288DE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739" y="4343338"/>
            <a:ext cx="6176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NORM.DIST(900,750,100,TRUE) = 0.9332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681A0C3-3D1A-4738-9095-D4693E88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30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43AE9E-E6CA-421B-9C4D-1C7EA60FDCCE}"/>
              </a:ext>
            </a:extLst>
          </p:cNvPr>
          <p:cNvSpPr/>
          <p:nvPr/>
        </p:nvSpPr>
        <p:spPr>
          <a:xfrm>
            <a:off x="424579" y="1267306"/>
            <a:ext cx="74673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What is the probability that demand will be at most 900 units?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E083F7C1-6DA1-44B0-BD13-823585BEF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P(X&gt;700)</a:t>
            </a:r>
          </a:p>
        </p:txBody>
      </p:sp>
      <p:pic>
        <p:nvPicPr>
          <p:cNvPr id="62467" name="Picture 3" descr="fig 3">
            <a:extLst>
              <a:ext uri="{FF2B5EF4-FFF2-40B4-BE49-F238E27FC236}">
                <a16:creationId xmlns:a16="http://schemas.microsoft.com/office/drawing/2014/main" id="{2F35969C-8037-4E90-97AF-A114336B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6053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Box 1">
            <a:extLst>
              <a:ext uri="{FF2B5EF4-FFF2-40B4-BE49-F238E27FC236}">
                <a16:creationId xmlns:a16="http://schemas.microsoft.com/office/drawing/2014/main" id="{FE32D8D6-BD01-4C3B-9E7B-DDB5E7471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038600"/>
            <a:ext cx="46482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i="1" dirty="0"/>
              <a:t>P</a:t>
            </a:r>
            <a:r>
              <a:rPr lang="en-US" altLang="en-US" sz="2000" dirty="0"/>
              <a:t>(</a:t>
            </a:r>
            <a:r>
              <a:rPr lang="en-US" altLang="en-US" sz="2000" i="1" dirty="0"/>
              <a:t>X </a:t>
            </a:r>
            <a:r>
              <a:rPr lang="en-US" altLang="en-US" sz="2000" dirty="0"/>
              <a:t>&gt;700) = 1 - </a:t>
            </a:r>
            <a:r>
              <a:rPr lang="en-US" altLang="en-US" sz="2000" i="1" dirty="0"/>
              <a:t>P</a:t>
            </a:r>
            <a:r>
              <a:rPr lang="en-US" altLang="en-US" sz="2000" dirty="0"/>
              <a:t>(</a:t>
            </a:r>
            <a:r>
              <a:rPr lang="en-US" altLang="en-US" sz="2000" i="1" dirty="0"/>
              <a:t>X </a:t>
            </a:r>
            <a:r>
              <a:rPr lang="en-US" altLang="en-US" sz="2000" dirty="0"/>
              <a:t>&lt; 700) </a:t>
            </a:r>
          </a:p>
          <a:p>
            <a:pPr eaLnBrk="1" hangingPunct="1"/>
            <a:r>
              <a:rPr lang="en-US" altLang="en-US" sz="2000" dirty="0"/>
              <a:t>= 1 – </a:t>
            </a:r>
            <a:r>
              <a:rPr lang="en-US" altLang="en-US" sz="2000" i="1" dirty="0"/>
              <a:t>F </a:t>
            </a:r>
            <a:r>
              <a:rPr lang="en-US" altLang="en-US" sz="2000" dirty="0"/>
              <a:t>(700) </a:t>
            </a:r>
          </a:p>
          <a:p>
            <a:pPr eaLnBrk="1" hangingPunct="1"/>
            <a:r>
              <a:rPr lang="en-US" altLang="en-US" sz="2000" dirty="0"/>
              <a:t>= 1 - 0.3085 </a:t>
            </a:r>
          </a:p>
          <a:p>
            <a:pPr eaLnBrk="1" hangingPunct="1"/>
            <a:r>
              <a:rPr lang="en-US" altLang="en-US" sz="2000" dirty="0"/>
              <a:t>= 0.6915</a:t>
            </a:r>
          </a:p>
          <a:p>
            <a:pPr eaLnBrk="1" hangingPunct="1"/>
            <a:r>
              <a:rPr lang="en-US" altLang="en-US" sz="2000" dirty="0"/>
              <a:t>= 1 - NORM.DIST(700,750,100,TRUE)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7B4241-9C9E-477E-A0D4-B49BD693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31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740321-2C54-4742-97D1-7F0BA3731EA2}"/>
              </a:ext>
            </a:extLst>
          </p:cNvPr>
          <p:cNvSpPr/>
          <p:nvPr/>
        </p:nvSpPr>
        <p:spPr>
          <a:xfrm>
            <a:off x="208042" y="1283255"/>
            <a:ext cx="83073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What is the probability that demand will exceed 700 units?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D6B79AB3-67F3-40EE-B117-727D68923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P(700&lt;X&lt;900)</a:t>
            </a:r>
          </a:p>
        </p:txBody>
      </p:sp>
      <p:pic>
        <p:nvPicPr>
          <p:cNvPr id="63490" name="Picture 4">
            <a:extLst>
              <a:ext uri="{FF2B5EF4-FFF2-40B4-BE49-F238E27FC236}">
                <a16:creationId xmlns:a16="http://schemas.microsoft.com/office/drawing/2014/main" id="{2716267A-B228-44F4-A532-C55F2E8E2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8768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5">
            <a:extLst>
              <a:ext uri="{FF2B5EF4-FFF2-40B4-BE49-F238E27FC236}">
                <a16:creationId xmlns:a16="http://schemas.microsoft.com/office/drawing/2014/main" id="{10CC517D-43C1-403E-89EA-A90BBB570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4002446"/>
            <a:ext cx="4648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/>
              <a:t>P(700 &lt; X &lt; 900) </a:t>
            </a:r>
          </a:p>
          <a:p>
            <a:pPr eaLnBrk="1" hangingPunct="1"/>
            <a:r>
              <a:rPr lang="en-US" altLang="en-US" sz="2000" dirty="0"/>
              <a:t>= F(900) – F(700) </a:t>
            </a:r>
          </a:p>
          <a:p>
            <a:pPr eaLnBrk="1" hangingPunct="1"/>
            <a:r>
              <a:rPr lang="en-US" altLang="en-US" sz="2000" dirty="0"/>
              <a:t>= 0.9332 - 0.3085 </a:t>
            </a:r>
          </a:p>
          <a:p>
            <a:pPr eaLnBrk="1" hangingPunct="1"/>
            <a:r>
              <a:rPr lang="en-US" altLang="en-US" sz="2000" dirty="0"/>
              <a:t>= 0.6247</a:t>
            </a:r>
          </a:p>
          <a:p>
            <a:r>
              <a:rPr lang="en-US" altLang="en-US" sz="2000" dirty="0"/>
              <a:t>= NORM.DIST(900,750,100,TRUE) – NORM.DIST(700,750,100,TRUE)</a:t>
            </a:r>
          </a:p>
          <a:p>
            <a:pPr eaLnBrk="1" hangingPunct="1"/>
            <a:endParaRPr lang="en-US" altLang="en-US" sz="2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E173F5-CE6E-42E0-8887-459C209C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32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A4CAC2-D8B4-459A-87AB-1D192F619F30}"/>
              </a:ext>
            </a:extLst>
          </p:cNvPr>
          <p:cNvSpPr/>
          <p:nvPr/>
        </p:nvSpPr>
        <p:spPr>
          <a:xfrm>
            <a:off x="375342" y="1301511"/>
            <a:ext cx="86448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What is the probability that demand will be between 700 and 900 units?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425DCA91-6BB1-4D36-A21E-72A31851A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P(X&gt;x) = 0.10</a:t>
            </a:r>
          </a:p>
        </p:txBody>
      </p:sp>
      <p:pic>
        <p:nvPicPr>
          <p:cNvPr id="64515" name="Picture 5" descr="fig 3">
            <a:extLst>
              <a:ext uri="{FF2B5EF4-FFF2-40B4-BE49-F238E27FC236}">
                <a16:creationId xmlns:a16="http://schemas.microsoft.com/office/drawing/2014/main" id="{4012CF8A-A657-4BFA-96E3-13549CBA7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73914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 Box 7">
            <a:extLst>
              <a:ext uri="{FF2B5EF4-FFF2-40B4-BE49-F238E27FC236}">
                <a16:creationId xmlns:a16="http://schemas.microsoft.com/office/drawing/2014/main" id="{779897F3-7EED-4D9E-B762-2138B8E28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943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folHlink"/>
                </a:solidFill>
              </a:rPr>
              <a:t>x = 878</a:t>
            </a:r>
          </a:p>
        </p:txBody>
      </p:sp>
      <p:sp>
        <p:nvSpPr>
          <p:cNvPr id="64518" name="Rectangle 1">
            <a:extLst>
              <a:ext uri="{FF2B5EF4-FFF2-40B4-BE49-F238E27FC236}">
                <a16:creationId xmlns:a16="http://schemas.microsoft.com/office/drawing/2014/main" id="{005485F4-FF35-4A32-9728-464AA93A0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864" y="2662237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NORM.INV(0.90,750,100) = 878.155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C6F7F0-EF67-4585-AB14-2BFD1AA6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33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08260A-9986-432D-8F7D-11AD9E171646}"/>
              </a:ext>
            </a:extLst>
          </p:cNvPr>
          <p:cNvSpPr/>
          <p:nvPr/>
        </p:nvSpPr>
        <p:spPr>
          <a:xfrm>
            <a:off x="457199" y="1337250"/>
            <a:ext cx="81899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What level of demand would be exceeded at 10% of the time?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62B5C69F-34AB-4662-AABC-A9F4D9D26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310" y="2134479"/>
            <a:ext cx="69435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accent5"/>
                </a:solidFill>
                <a:latin typeface="+mn-lt"/>
              </a:rPr>
              <a:t>NORM.INV(Probability, mean, </a:t>
            </a:r>
            <a:r>
              <a:rPr lang="en-US" altLang="en-US" dirty="0" err="1">
                <a:solidFill>
                  <a:schemeClr val="accent5"/>
                </a:solidFill>
                <a:latin typeface="+mn-lt"/>
              </a:rPr>
              <a:t>standard_deviation</a:t>
            </a:r>
            <a:r>
              <a:rPr lang="en-US" altLang="en-US" dirty="0">
                <a:solidFill>
                  <a:schemeClr val="accent5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486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18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2A920F25-743D-428D-AA15-0EA66FD2F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Triangular Distribution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6006520E-3814-4374-AD05-718AE4E98A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Three parameters:</a:t>
            </a:r>
          </a:p>
          <a:p>
            <a:pPr lvl="1"/>
            <a:r>
              <a:rPr lang="en-US" altLang="en-US" dirty="0"/>
              <a:t>Minimum, a</a:t>
            </a:r>
          </a:p>
          <a:p>
            <a:pPr lvl="1"/>
            <a:r>
              <a:rPr lang="en-US" altLang="en-US" dirty="0"/>
              <a:t>Maximum, b</a:t>
            </a:r>
          </a:p>
          <a:p>
            <a:pPr lvl="1"/>
            <a:r>
              <a:rPr lang="en-US" altLang="en-US" dirty="0"/>
              <a:t>Most likely, c</a:t>
            </a:r>
          </a:p>
        </p:txBody>
      </p:sp>
      <p:pic>
        <p:nvPicPr>
          <p:cNvPr id="65540" name="Picture 6" descr="triangular">
            <a:extLst>
              <a:ext uri="{FF2B5EF4-FFF2-40B4-BE49-F238E27FC236}">
                <a16:creationId xmlns:a16="http://schemas.microsoft.com/office/drawing/2014/main" id="{1C3D1978-98B1-470D-B3B8-48C5DCF5C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259" y="1280917"/>
            <a:ext cx="34067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7">
            <a:extLst>
              <a:ext uri="{FF2B5EF4-FFF2-40B4-BE49-F238E27FC236}">
                <a16:creationId xmlns:a16="http://schemas.microsoft.com/office/drawing/2014/main" id="{8DB32839-9CA9-45FE-BEFC-54F1A7919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104" y="5093799"/>
            <a:ext cx="4572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E[</a:t>
            </a:r>
            <a:r>
              <a:rPr lang="en-US" altLang="en-US" sz="2000" i="1" dirty="0">
                <a:latin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Times New Roman" panose="02020603050405020304" pitchFamily="18" charset="0"/>
              </a:rPr>
              <a:t>] = (a + b + c)/3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V[</a:t>
            </a:r>
            <a:r>
              <a:rPr lang="en-US" altLang="en-US" sz="2000" i="1" dirty="0">
                <a:latin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Times New Roman" panose="02020603050405020304" pitchFamily="18" charset="0"/>
              </a:rPr>
              <a:t>] = (a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</a:rPr>
              <a:t> + b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</a:rPr>
              <a:t> + c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</a:rPr>
              <a:t> – ab – ac – </a:t>
            </a:r>
            <a:r>
              <a:rPr lang="en-US" altLang="en-US" sz="2000" dirty="0" err="1">
                <a:latin typeface="Times New Roman" panose="02020603050405020304" pitchFamily="18" charset="0"/>
              </a:rPr>
              <a:t>bc</a:t>
            </a:r>
            <a:r>
              <a:rPr lang="en-US" altLang="en-US" sz="2000" dirty="0">
                <a:latin typeface="Times New Roman" panose="02020603050405020304" pitchFamily="18" charset="0"/>
              </a:rPr>
              <a:t>)/18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F58B5A-22E4-4D2A-93D1-5AD34CAE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34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3FF8E4-A35E-4D96-9EE3-5C2908C83DE1}"/>
              </a:ext>
            </a:extLst>
          </p:cNvPr>
          <p:cNvSpPr/>
          <p:nvPr/>
        </p:nvSpPr>
        <p:spPr>
          <a:xfrm>
            <a:off x="325369" y="4971163"/>
            <a:ext cx="1399735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559028"/>
                </a:solidFill>
              </a:rPr>
              <a:t>Mean:</a:t>
            </a:r>
          </a:p>
          <a:p>
            <a:pPr>
              <a:lnSpc>
                <a:spcPct val="200000"/>
              </a:lnSpc>
            </a:pPr>
            <a:r>
              <a:rPr lang="en-US" sz="2200" b="1" dirty="0">
                <a:solidFill>
                  <a:srgbClr val="559028"/>
                </a:solidFill>
              </a:rPr>
              <a:t>Variance: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:a16="http://schemas.microsoft.com/office/drawing/2014/main" id="{E2010F2A-4103-4C92-97A4-90D0928FCB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It is the probability distribution of the time between events in a Poisson point process</a:t>
            </a:r>
            <a:endParaRPr lang="en-US" altLang="en-US" sz="2200" dirty="0"/>
          </a:p>
        </p:txBody>
      </p:sp>
      <p:sp>
        <p:nvSpPr>
          <p:cNvPr id="66561" name="Rectangle 2">
            <a:extLst>
              <a:ext uri="{FF2B5EF4-FFF2-40B4-BE49-F238E27FC236}">
                <a16:creationId xmlns:a16="http://schemas.microsoft.com/office/drawing/2014/main" id="{B9517794-AE64-43CA-9E80-CC04009A6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Exponential Distribution</a:t>
            </a:r>
          </a:p>
        </p:txBody>
      </p:sp>
      <p:pic>
        <p:nvPicPr>
          <p:cNvPr id="66563" name="Picture 4" descr="expon">
            <a:extLst>
              <a:ext uri="{FF2B5EF4-FFF2-40B4-BE49-F238E27FC236}">
                <a16:creationId xmlns:a16="http://schemas.microsoft.com/office/drawing/2014/main" id="{5EB234E9-6ECB-4163-A8AC-1CA42383C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1" y="1118468"/>
            <a:ext cx="3701639" cy="255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EE98886-45C4-4E52-A44C-DD16BD1164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06"/>
          <a:stretch/>
        </p:blipFill>
        <p:spPr bwMode="auto">
          <a:xfrm>
            <a:off x="5142076" y="1687487"/>
            <a:ext cx="312683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1B3834D4-CE1F-4411-9577-3D8E48C453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" r="34101"/>
          <a:stretch/>
        </p:blipFill>
        <p:spPr bwMode="auto">
          <a:xfrm>
            <a:off x="5021534" y="2289744"/>
            <a:ext cx="3256671" cy="51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F8D49C-B78A-4E08-A1C5-9DE6FB23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35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3844F4-9D34-4BD2-84BB-B5D7EA1A19F9}"/>
              </a:ext>
            </a:extLst>
          </p:cNvPr>
          <p:cNvSpPr/>
          <p:nvPr/>
        </p:nvSpPr>
        <p:spPr>
          <a:xfrm>
            <a:off x="1626630" y="5034705"/>
            <a:ext cx="1749043" cy="1139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/>
              <a:t>E[</a:t>
            </a:r>
            <a:r>
              <a:rPr lang="en-US" altLang="en-US" sz="2400" i="1" dirty="0"/>
              <a:t>X</a:t>
            </a:r>
            <a:r>
              <a:rPr lang="en-US" altLang="en-US" sz="2400" dirty="0"/>
              <a:t>] = 1/</a:t>
            </a:r>
            <a:r>
              <a:rPr lang="en-US" altLang="en-US" sz="2400" dirty="0">
                <a:latin typeface="Symbol" panose="05050102010706020507" pitchFamily="18" charset="2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altLang="en-US" sz="2400" dirty="0"/>
              <a:t>V[</a:t>
            </a:r>
            <a:r>
              <a:rPr lang="en-US" altLang="en-US" sz="2400" i="1" dirty="0"/>
              <a:t>X</a:t>
            </a:r>
            <a:r>
              <a:rPr lang="en-US" altLang="en-US" sz="2400" dirty="0"/>
              <a:t>] = 1/</a:t>
            </a:r>
            <a:r>
              <a:rPr lang="en-US" altLang="en-US" sz="2400" dirty="0">
                <a:latin typeface="Symbol" panose="05050102010706020507" pitchFamily="18" charset="2"/>
              </a:rPr>
              <a:t>l</a:t>
            </a:r>
            <a:r>
              <a:rPr lang="en-US" altLang="en-US" sz="2400" baseline="30000" dirty="0"/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DAB740-AF89-47FF-8503-416F2DADD829}"/>
              </a:ext>
            </a:extLst>
          </p:cNvPr>
          <p:cNvSpPr/>
          <p:nvPr/>
        </p:nvSpPr>
        <p:spPr>
          <a:xfrm>
            <a:off x="325369" y="5098056"/>
            <a:ext cx="1399735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559028"/>
                </a:solidFill>
              </a:rPr>
              <a:t>Mean:</a:t>
            </a:r>
          </a:p>
          <a:p>
            <a:pPr>
              <a:lnSpc>
                <a:spcPct val="200000"/>
              </a:lnSpc>
            </a:pPr>
            <a:r>
              <a:rPr lang="en-US" sz="2200" b="1" dirty="0">
                <a:solidFill>
                  <a:srgbClr val="559028"/>
                </a:solidFill>
              </a:rPr>
              <a:t>Variance: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B588D-BADA-4665-BB4A-45416482CC30}"/>
              </a:ext>
            </a:extLst>
          </p:cNvPr>
          <p:cNvSpPr/>
          <p:nvPr/>
        </p:nvSpPr>
        <p:spPr>
          <a:xfrm>
            <a:off x="2518006" y="4389011"/>
            <a:ext cx="42393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</a:rPr>
              <a:t>EXPON.DIST(x, lambda, cumulative)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C6EAD-AC1C-469C-8F3D-7BAF3789FD0D}"/>
              </a:ext>
            </a:extLst>
          </p:cNvPr>
          <p:cNvSpPr txBox="1"/>
          <p:nvPr/>
        </p:nvSpPr>
        <p:spPr>
          <a:xfrm>
            <a:off x="5247249" y="2982351"/>
            <a:ext cx="261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/>
              <a:t>λ</a:t>
            </a:r>
            <a:r>
              <a:rPr lang="en-US" sz="2200" dirty="0"/>
              <a:t>= rate of occurrence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2">
            <a:extLst>
              <a:ext uri="{FF2B5EF4-FFF2-40B4-BE49-F238E27FC236}">
                <a16:creationId xmlns:a16="http://schemas.microsoft.com/office/drawing/2014/main" id="{5F34488A-539B-4C00-8FDD-139C5FCC2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992313"/>
            <a:ext cx="3790950" cy="262096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2349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Char char="•"/>
            </a:pPr>
            <a:r>
              <a:rPr lang="en-US" altLang="en-US" sz="1800" dirty="0">
                <a:latin typeface="+mn-lt"/>
              </a:rPr>
              <a:t>Normal Distribution</a:t>
            </a:r>
          </a:p>
          <a:p>
            <a:pPr lvl="1">
              <a:buFontTx/>
              <a:buChar char="•"/>
            </a:pPr>
            <a:r>
              <a:rPr lang="en-US" altLang="en-US" sz="1800" dirty="0">
                <a:latin typeface="+mn-lt"/>
              </a:rPr>
              <a:t>Log Normal Distribution</a:t>
            </a:r>
          </a:p>
          <a:p>
            <a:pPr lvl="1">
              <a:buFontTx/>
              <a:buChar char="•"/>
            </a:pPr>
            <a:r>
              <a:rPr lang="en-US" altLang="en-US" sz="1800" dirty="0">
                <a:latin typeface="+mn-lt"/>
              </a:rPr>
              <a:t>Gamma Distribution</a:t>
            </a:r>
          </a:p>
          <a:p>
            <a:pPr lvl="1">
              <a:buFontTx/>
              <a:buChar char="•"/>
            </a:pPr>
            <a:r>
              <a:rPr lang="en-US" altLang="en-US" sz="1800" dirty="0">
                <a:latin typeface="+mn-lt"/>
              </a:rPr>
              <a:t>Chi Square Distribution</a:t>
            </a:r>
          </a:p>
          <a:p>
            <a:pPr lvl="1">
              <a:buFontTx/>
              <a:buChar char="•"/>
            </a:pPr>
            <a:r>
              <a:rPr lang="en-US" altLang="en-US" sz="1800" dirty="0">
                <a:latin typeface="+mn-lt"/>
              </a:rPr>
              <a:t>F Distribution</a:t>
            </a:r>
          </a:p>
          <a:p>
            <a:pPr lvl="1">
              <a:buFontTx/>
              <a:buChar char="•"/>
            </a:pPr>
            <a:r>
              <a:rPr lang="en-US" altLang="en-US" sz="1800" dirty="0">
                <a:latin typeface="+mn-lt"/>
              </a:rPr>
              <a:t>t Distribution</a:t>
            </a:r>
          </a:p>
          <a:p>
            <a:pPr lvl="1">
              <a:buFontTx/>
              <a:buChar char="•"/>
            </a:pPr>
            <a:r>
              <a:rPr lang="en-US" altLang="en-US" sz="1800" dirty="0">
                <a:latin typeface="+mn-lt"/>
              </a:rPr>
              <a:t>Weibull Distribution</a:t>
            </a:r>
          </a:p>
          <a:p>
            <a:pPr lvl="1">
              <a:buFontTx/>
              <a:buChar char="•"/>
            </a:pPr>
            <a:r>
              <a:rPr lang="en-US" altLang="en-US" sz="1800" dirty="0">
                <a:latin typeface="+mn-lt"/>
              </a:rPr>
              <a:t>Extreme Value Distribution (Type I and II)</a:t>
            </a:r>
            <a:endParaRPr lang="en-US" altLang="en-US" dirty="0">
              <a:latin typeface="+mn-lt"/>
            </a:endParaRPr>
          </a:p>
        </p:txBody>
      </p:sp>
      <p:grpSp>
        <p:nvGrpSpPr>
          <p:cNvPr id="2" name="Group 31">
            <a:extLst>
              <a:ext uri="{FF2B5EF4-FFF2-40B4-BE49-F238E27FC236}">
                <a16:creationId xmlns:a16="http://schemas.microsoft.com/office/drawing/2014/main" id="{E5F2B47A-C60F-4AFE-9B76-F22E018A5EE8}"/>
              </a:ext>
            </a:extLst>
          </p:cNvPr>
          <p:cNvGrpSpPr>
            <a:grpSpLocks/>
          </p:cNvGrpSpPr>
          <p:nvPr/>
        </p:nvGrpSpPr>
        <p:grpSpPr bwMode="auto">
          <a:xfrm>
            <a:off x="3009900" y="3105150"/>
            <a:ext cx="5394325" cy="1173163"/>
            <a:chOff x="1896" y="1956"/>
            <a:chExt cx="3398" cy="739"/>
          </a:xfrm>
        </p:grpSpPr>
        <p:sp>
          <p:nvSpPr>
            <p:cNvPr id="23572" name="Text Box 14">
              <a:extLst>
                <a:ext uri="{FF2B5EF4-FFF2-40B4-BE49-F238E27FC236}">
                  <a16:creationId xmlns:a16="http://schemas.microsoft.com/office/drawing/2014/main" id="{B64B9D27-BCD1-4CC0-B4F0-5FF26199A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8" y="2443"/>
              <a:ext cx="17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+mn-lt"/>
                </a:rPr>
                <a:t>Basis for statistical tests.</a:t>
              </a:r>
            </a:p>
          </p:txBody>
        </p:sp>
        <p:sp>
          <p:nvSpPr>
            <p:cNvPr id="23573" name="Line 19">
              <a:extLst>
                <a:ext uri="{FF2B5EF4-FFF2-40B4-BE49-F238E27FC236}">
                  <a16:creationId xmlns:a16="http://schemas.microsoft.com/office/drawing/2014/main" id="{9C51A168-5576-45C1-9273-F8D2155A4B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4" y="1956"/>
              <a:ext cx="1092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Line 20">
              <a:extLst>
                <a:ext uri="{FF2B5EF4-FFF2-40B4-BE49-F238E27FC236}">
                  <a16:creationId xmlns:a16="http://schemas.microsoft.com/office/drawing/2014/main" id="{11D8F9A3-A35D-4285-934A-964033098A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08" y="2100"/>
              <a:ext cx="1680" cy="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Line 21">
              <a:extLst>
                <a:ext uri="{FF2B5EF4-FFF2-40B4-BE49-F238E27FC236}">
                  <a16:creationId xmlns:a16="http://schemas.microsoft.com/office/drawing/2014/main" id="{CEC39A56-6393-4B07-BB4E-55A07F277D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96" y="2268"/>
              <a:ext cx="168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8">
            <a:extLst>
              <a:ext uri="{FF2B5EF4-FFF2-40B4-BE49-F238E27FC236}">
                <a16:creationId xmlns:a16="http://schemas.microsoft.com/office/drawing/2014/main" id="{A69430F8-36C5-40E5-8058-57BDAB5BDEEC}"/>
              </a:ext>
            </a:extLst>
          </p:cNvPr>
          <p:cNvGrpSpPr>
            <a:grpSpLocks/>
          </p:cNvGrpSpPr>
          <p:nvPr/>
        </p:nvGrpSpPr>
        <p:grpSpPr bwMode="auto">
          <a:xfrm>
            <a:off x="3562350" y="1306513"/>
            <a:ext cx="5018088" cy="865187"/>
            <a:chOff x="2244" y="823"/>
            <a:chExt cx="3161" cy="545"/>
          </a:xfrm>
        </p:grpSpPr>
        <p:sp>
          <p:nvSpPr>
            <p:cNvPr id="23570" name="Text Box 11">
              <a:extLst>
                <a:ext uri="{FF2B5EF4-FFF2-40B4-BE49-F238E27FC236}">
                  <a16:creationId xmlns:a16="http://schemas.microsoft.com/office/drawing/2014/main" id="{BE0EC6F6-3B33-4BE9-9369-8601672756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8" y="823"/>
              <a:ext cx="206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latin typeface="+mn-lt"/>
                </a:rPr>
                <a:t>Foundations for much of statistical inference</a:t>
              </a:r>
            </a:p>
          </p:txBody>
        </p:sp>
        <p:sp>
          <p:nvSpPr>
            <p:cNvPr id="23571" name="Line 22">
              <a:extLst>
                <a:ext uri="{FF2B5EF4-FFF2-40B4-BE49-F238E27FC236}">
                  <a16:creationId xmlns:a16="http://schemas.microsoft.com/office/drawing/2014/main" id="{8C84079E-4542-458E-85B7-C89E6EA55B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4" y="1032"/>
              <a:ext cx="10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9">
            <a:extLst>
              <a:ext uri="{FF2B5EF4-FFF2-40B4-BE49-F238E27FC236}">
                <a16:creationId xmlns:a16="http://schemas.microsoft.com/office/drawing/2014/main" id="{39F741E3-9F78-4B92-8763-F7C8C1BB08B4}"/>
              </a:ext>
            </a:extLst>
          </p:cNvPr>
          <p:cNvGrpSpPr>
            <a:grpSpLocks/>
          </p:cNvGrpSpPr>
          <p:nvPr/>
        </p:nvGrpSpPr>
        <p:grpSpPr bwMode="auto">
          <a:xfrm>
            <a:off x="4000500" y="2430463"/>
            <a:ext cx="4237038" cy="400050"/>
            <a:chOff x="2520" y="1531"/>
            <a:chExt cx="2669" cy="252"/>
          </a:xfrm>
        </p:grpSpPr>
        <p:sp>
          <p:nvSpPr>
            <p:cNvPr id="23568" name="Text Box 12">
              <a:extLst>
                <a:ext uri="{FF2B5EF4-FFF2-40B4-BE49-F238E27FC236}">
                  <a16:creationId xmlns:a16="http://schemas.microsoft.com/office/drawing/2014/main" id="{4230E643-C0EC-4495-9BED-B9BA37DE6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4" y="1531"/>
              <a:ext cx="16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latin typeface="+mn-lt"/>
                </a:rPr>
                <a:t>Environmental variables</a:t>
              </a:r>
            </a:p>
          </p:txBody>
        </p:sp>
        <p:sp>
          <p:nvSpPr>
            <p:cNvPr id="23569" name="Line 23">
              <a:extLst>
                <a:ext uri="{FF2B5EF4-FFF2-40B4-BE49-F238E27FC236}">
                  <a16:creationId xmlns:a16="http://schemas.microsoft.com/office/drawing/2014/main" id="{390BABC7-0028-4EB9-80EA-F2DEBBA848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20" y="1608"/>
              <a:ext cx="936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0">
            <a:extLst>
              <a:ext uri="{FF2B5EF4-FFF2-40B4-BE49-F238E27FC236}">
                <a16:creationId xmlns:a16="http://schemas.microsoft.com/office/drawing/2014/main" id="{C3EAD77C-5AC1-4D9A-AB22-53DEC9680D49}"/>
              </a:ext>
            </a:extLst>
          </p:cNvPr>
          <p:cNvGrpSpPr>
            <a:grpSpLocks/>
          </p:cNvGrpSpPr>
          <p:nvPr/>
        </p:nvGrpSpPr>
        <p:grpSpPr bwMode="auto">
          <a:xfrm>
            <a:off x="3829050" y="2819400"/>
            <a:ext cx="4851401" cy="601663"/>
            <a:chOff x="2412" y="1776"/>
            <a:chExt cx="3056" cy="379"/>
          </a:xfrm>
        </p:grpSpPr>
        <p:sp>
          <p:nvSpPr>
            <p:cNvPr id="23566" name="Text Box 13">
              <a:extLst>
                <a:ext uri="{FF2B5EF4-FFF2-40B4-BE49-F238E27FC236}">
                  <a16:creationId xmlns:a16="http://schemas.microsoft.com/office/drawing/2014/main" id="{FF6C0286-D813-4C5A-BBBF-C07A076AE0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6" y="1903"/>
              <a:ext cx="196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+mn-lt"/>
                </a:rPr>
                <a:t>Time to failure, radioactivity</a:t>
              </a:r>
            </a:p>
          </p:txBody>
        </p:sp>
        <p:sp>
          <p:nvSpPr>
            <p:cNvPr id="23567" name="Line 24">
              <a:extLst>
                <a:ext uri="{FF2B5EF4-FFF2-40B4-BE49-F238E27FC236}">
                  <a16:creationId xmlns:a16="http://schemas.microsoft.com/office/drawing/2014/main" id="{86DCA903-B487-406C-84F1-426AD31EB5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12" y="1776"/>
              <a:ext cx="11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2">
            <a:extLst>
              <a:ext uri="{FF2B5EF4-FFF2-40B4-BE49-F238E27FC236}">
                <a16:creationId xmlns:a16="http://schemas.microsoft.com/office/drawing/2014/main" id="{B3164CBC-9620-4830-BB43-8E0671766707}"/>
              </a:ext>
            </a:extLst>
          </p:cNvPr>
          <p:cNvGrpSpPr>
            <a:grpSpLocks/>
          </p:cNvGrpSpPr>
          <p:nvPr/>
        </p:nvGrpSpPr>
        <p:grpSpPr bwMode="auto">
          <a:xfrm>
            <a:off x="3105150" y="3943350"/>
            <a:ext cx="4841875" cy="1382713"/>
            <a:chOff x="1956" y="2484"/>
            <a:chExt cx="3050" cy="871"/>
          </a:xfrm>
        </p:grpSpPr>
        <p:sp>
          <p:nvSpPr>
            <p:cNvPr id="23563" name="Text Box 15">
              <a:extLst>
                <a:ext uri="{FF2B5EF4-FFF2-40B4-BE49-F238E27FC236}">
                  <a16:creationId xmlns:a16="http://schemas.microsoft.com/office/drawing/2014/main" id="{6DCC01C4-A4C3-451B-8B5A-88996C0833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4" y="3103"/>
              <a:ext cx="15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+mn-lt"/>
                </a:rPr>
                <a:t>Lifetime distributions</a:t>
              </a:r>
            </a:p>
          </p:txBody>
        </p:sp>
        <p:sp>
          <p:nvSpPr>
            <p:cNvPr id="23564" name="Line 25">
              <a:extLst>
                <a:ext uri="{FF2B5EF4-FFF2-40B4-BE49-F238E27FC236}">
                  <a16:creationId xmlns:a16="http://schemas.microsoft.com/office/drawing/2014/main" id="{A086AF83-0483-45C1-9670-F1D60D3BC3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32" y="2484"/>
              <a:ext cx="1272" cy="7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Line 26">
              <a:extLst>
                <a:ext uri="{FF2B5EF4-FFF2-40B4-BE49-F238E27FC236}">
                  <a16:creationId xmlns:a16="http://schemas.microsoft.com/office/drawing/2014/main" id="{ED0950D2-D1DB-4048-AED8-25A8164246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56" y="2796"/>
              <a:ext cx="1548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1" name="Rectangle 27">
            <a:extLst>
              <a:ext uri="{FF2B5EF4-FFF2-40B4-BE49-F238E27FC236}">
                <a16:creationId xmlns:a16="http://schemas.microsoft.com/office/drawing/2014/main" id="{484A2471-1868-4A92-9D8B-695AE12E32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600">
                <a:solidFill>
                  <a:schemeClr val="tx1"/>
                </a:solidFill>
              </a:rPr>
              <a:t>Continuous Distributions</a:t>
            </a: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38D517-ACAE-4B33-9909-82A96595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F98AB83-EEEE-4F7E-9930-B12B40B84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functions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5D50881B-4F14-4931-A3F7-94163D4CAF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A probability function maps the possible values of RV (x) against their respective probabilities of occurrence, p(x) </a:t>
            </a:r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A0580618-6D87-40A2-9298-68BE86FCA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863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endParaRPr lang="en-US"/>
          </a:p>
        </p:txBody>
      </p:sp>
      <p:pic>
        <p:nvPicPr>
          <p:cNvPr id="160770" name="Picture 2" descr="Image result for probability function">
            <a:extLst>
              <a:ext uri="{FF2B5EF4-FFF2-40B4-BE49-F238E27FC236}">
                <a16:creationId xmlns:a16="http://schemas.microsoft.com/office/drawing/2014/main" id="{9E5BE66C-BF06-4FBD-AC2B-165FAC588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382" y="4013746"/>
            <a:ext cx="4487552" cy="211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F6337F-1407-4D27-80B8-0CC6C751A284}"/>
              </a:ext>
            </a:extLst>
          </p:cNvPr>
          <p:cNvSpPr/>
          <p:nvPr/>
        </p:nvSpPr>
        <p:spPr>
          <a:xfrm>
            <a:off x="611945" y="2331032"/>
            <a:ext cx="56481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lvl="1" indent="-393700"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Value is between 0 and 1.</a:t>
            </a:r>
          </a:p>
          <a:p>
            <a:pPr marL="576263" lvl="1" indent="-393700"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Sum of the probabilities must be 1.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028B6-1A49-425B-9C63-F7A035F9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26">
            <a:extLst>
              <a:ext uri="{FF2B5EF4-FFF2-40B4-BE49-F238E27FC236}">
                <a16:creationId xmlns:a16="http://schemas.microsoft.com/office/drawing/2014/main" id="{8F9ECA45-8BB2-43F7-91E5-8A92721B7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Weekly Demand of a Product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57DB0C-0660-4FE3-B7A0-5EA83B1DB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45439" name="Group 1055">
            <a:extLst>
              <a:ext uri="{FF2B5EF4-FFF2-40B4-BE49-F238E27FC236}">
                <a16:creationId xmlns:a16="http://schemas.microsoft.com/office/drawing/2014/main" id="{0B1C8AE5-D415-4995-B026-379D839B5044}"/>
              </a:ext>
            </a:extLst>
          </p:cNvPr>
          <p:cNvGraphicFramePr>
            <a:graphicFrameLocks noGrp="1"/>
          </p:cNvGraphicFramePr>
          <p:nvPr/>
        </p:nvGraphicFramePr>
        <p:xfrm>
          <a:off x="569472" y="2293034"/>
          <a:ext cx="3952982" cy="3161611"/>
        </p:xfrm>
        <a:graphic>
          <a:graphicData uri="http://schemas.openxmlformats.org/drawingml/2006/table">
            <a:tbl>
              <a:tblPr/>
              <a:tblGrid>
                <a:gridCol w="1572467">
                  <a:extLst>
                    <a:ext uri="{9D8B030D-6E8A-4147-A177-3AD203B41FA5}">
                      <a16:colId xmlns:a16="http://schemas.microsoft.com/office/drawing/2014/main" val="3282090121"/>
                    </a:ext>
                  </a:extLst>
                </a:gridCol>
                <a:gridCol w="2380515">
                  <a:extLst>
                    <a:ext uri="{9D8B030D-6E8A-4147-A177-3AD203B41FA5}">
                      <a16:colId xmlns:a16="http://schemas.microsoft.com/office/drawing/2014/main" val="4233572331"/>
                    </a:ext>
                  </a:extLst>
                </a:gridCol>
              </a:tblGrid>
              <a:tr h="825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2000"/>
                        <a:buFont typeface="Wingdings" panose="05000000000000000000" pitchFamily="2" charset="2"/>
                        <a:defRPr sz="2400">
                          <a:solidFill>
                            <a:srgbClr val="FF9999"/>
                          </a:solidFill>
                          <a:latin typeface="Arial" panose="020B0604020202020204" pitchFamily="34" charset="0"/>
                        </a:defRPr>
                      </a:lvl2pPr>
                      <a:lvl3pPr marL="1085850">
                        <a:spcBef>
                          <a:spcPct val="20000"/>
                        </a:spcBef>
                        <a:buClr>
                          <a:srgbClr val="009688"/>
                        </a:buClr>
                        <a:buSzPct val="62000"/>
                        <a:buFont typeface="Wingdings" panose="05000000000000000000" pitchFamily="2" charset="2"/>
                        <a:defRPr sz="2000">
                          <a:solidFill>
                            <a:srgbClr val="00FF00"/>
                          </a:solidFill>
                          <a:latin typeface="Arial" panose="020B0604020202020204" pitchFamily="34" charset="0"/>
                        </a:defRPr>
                      </a:lvl3pPr>
                      <a:lvl4pPr marL="1428750">
                        <a:spcBef>
                          <a:spcPct val="20000"/>
                        </a:spcBef>
                        <a:buClr>
                          <a:srgbClr val="B50069"/>
                        </a:buClr>
                        <a:buSzPct val="62000"/>
                        <a:buFont typeface="Monotype Sorts" pitchFamily="2" charset="2"/>
                        <a:defRPr sz="2000">
                          <a:solidFill>
                            <a:srgbClr val="99CC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Demand, 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2000"/>
                        <a:buFont typeface="Wingdings" panose="05000000000000000000" pitchFamily="2" charset="2"/>
                        <a:defRPr sz="2400">
                          <a:solidFill>
                            <a:srgbClr val="FF9999"/>
                          </a:solidFill>
                          <a:latin typeface="Arial" panose="020B0604020202020204" pitchFamily="34" charset="0"/>
                        </a:defRPr>
                      </a:lvl2pPr>
                      <a:lvl3pPr marL="1085850">
                        <a:spcBef>
                          <a:spcPct val="20000"/>
                        </a:spcBef>
                        <a:buClr>
                          <a:srgbClr val="009688"/>
                        </a:buClr>
                        <a:buSzPct val="62000"/>
                        <a:buFont typeface="Wingdings" panose="05000000000000000000" pitchFamily="2" charset="2"/>
                        <a:defRPr sz="2000">
                          <a:solidFill>
                            <a:srgbClr val="00FF00"/>
                          </a:solidFill>
                          <a:latin typeface="Arial" panose="020B0604020202020204" pitchFamily="34" charset="0"/>
                        </a:defRPr>
                      </a:lvl3pPr>
                      <a:lvl4pPr marL="1428750">
                        <a:spcBef>
                          <a:spcPct val="20000"/>
                        </a:spcBef>
                        <a:buClr>
                          <a:srgbClr val="B50069"/>
                        </a:buClr>
                        <a:buSzPct val="62000"/>
                        <a:buFont typeface="Monotype Sorts" pitchFamily="2" charset="2"/>
                        <a:defRPr sz="2000">
                          <a:solidFill>
                            <a:srgbClr val="99CC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Probability, p(x)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097888"/>
                  </a:ext>
                </a:extLst>
              </a:tr>
              <a:tr h="4666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2000"/>
                        <a:buFont typeface="Wingdings" panose="05000000000000000000" pitchFamily="2" charset="2"/>
                        <a:defRPr sz="2400">
                          <a:solidFill>
                            <a:srgbClr val="FF9999"/>
                          </a:solidFill>
                          <a:latin typeface="Arial" panose="020B0604020202020204" pitchFamily="34" charset="0"/>
                        </a:defRPr>
                      </a:lvl2pPr>
                      <a:lvl3pPr marL="1085850">
                        <a:spcBef>
                          <a:spcPct val="20000"/>
                        </a:spcBef>
                        <a:buClr>
                          <a:srgbClr val="009688"/>
                        </a:buClr>
                        <a:buSzPct val="62000"/>
                        <a:buFont typeface="Wingdings" panose="05000000000000000000" pitchFamily="2" charset="2"/>
                        <a:defRPr sz="2000">
                          <a:solidFill>
                            <a:srgbClr val="00FF00"/>
                          </a:solidFill>
                          <a:latin typeface="Arial" panose="020B0604020202020204" pitchFamily="34" charset="0"/>
                        </a:defRPr>
                      </a:lvl3pPr>
                      <a:lvl4pPr marL="1428750">
                        <a:spcBef>
                          <a:spcPct val="20000"/>
                        </a:spcBef>
                        <a:buClr>
                          <a:srgbClr val="B50069"/>
                        </a:buClr>
                        <a:buSzPct val="62000"/>
                        <a:buFont typeface="Monotype Sorts" pitchFamily="2" charset="2"/>
                        <a:defRPr sz="2000">
                          <a:solidFill>
                            <a:srgbClr val="99CC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2000"/>
                        <a:buFont typeface="Wingdings" panose="05000000000000000000" pitchFamily="2" charset="2"/>
                        <a:defRPr sz="2400">
                          <a:solidFill>
                            <a:srgbClr val="FF9999"/>
                          </a:solidFill>
                          <a:latin typeface="Arial" panose="020B0604020202020204" pitchFamily="34" charset="0"/>
                        </a:defRPr>
                      </a:lvl2pPr>
                      <a:lvl3pPr marL="1085850">
                        <a:spcBef>
                          <a:spcPct val="20000"/>
                        </a:spcBef>
                        <a:buClr>
                          <a:srgbClr val="009688"/>
                        </a:buClr>
                        <a:buSzPct val="62000"/>
                        <a:buFont typeface="Wingdings" panose="05000000000000000000" pitchFamily="2" charset="2"/>
                        <a:defRPr sz="2000">
                          <a:solidFill>
                            <a:srgbClr val="00FF00"/>
                          </a:solidFill>
                          <a:latin typeface="Arial" panose="020B0604020202020204" pitchFamily="34" charset="0"/>
                        </a:defRPr>
                      </a:lvl3pPr>
                      <a:lvl4pPr marL="1428750">
                        <a:spcBef>
                          <a:spcPct val="20000"/>
                        </a:spcBef>
                        <a:buClr>
                          <a:srgbClr val="B50069"/>
                        </a:buClr>
                        <a:buSzPct val="62000"/>
                        <a:buFont typeface="Monotype Sorts" pitchFamily="2" charset="2"/>
                        <a:defRPr sz="2000">
                          <a:solidFill>
                            <a:srgbClr val="99CC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2676"/>
                  </a:ext>
                </a:extLst>
              </a:tr>
              <a:tr h="4677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2000"/>
                        <a:buFont typeface="Wingdings" panose="05000000000000000000" pitchFamily="2" charset="2"/>
                        <a:defRPr sz="2400">
                          <a:solidFill>
                            <a:srgbClr val="FF9999"/>
                          </a:solidFill>
                          <a:latin typeface="Arial" panose="020B0604020202020204" pitchFamily="34" charset="0"/>
                        </a:defRPr>
                      </a:lvl2pPr>
                      <a:lvl3pPr marL="1085850">
                        <a:spcBef>
                          <a:spcPct val="20000"/>
                        </a:spcBef>
                        <a:buClr>
                          <a:srgbClr val="009688"/>
                        </a:buClr>
                        <a:buSzPct val="62000"/>
                        <a:buFont typeface="Wingdings" panose="05000000000000000000" pitchFamily="2" charset="2"/>
                        <a:defRPr sz="2000">
                          <a:solidFill>
                            <a:srgbClr val="00FF00"/>
                          </a:solidFill>
                          <a:latin typeface="Arial" panose="020B0604020202020204" pitchFamily="34" charset="0"/>
                        </a:defRPr>
                      </a:lvl3pPr>
                      <a:lvl4pPr marL="1428750">
                        <a:spcBef>
                          <a:spcPct val="20000"/>
                        </a:spcBef>
                        <a:buClr>
                          <a:srgbClr val="B50069"/>
                        </a:buClr>
                        <a:buSzPct val="62000"/>
                        <a:buFont typeface="Monotype Sorts" pitchFamily="2" charset="2"/>
                        <a:defRPr sz="2000">
                          <a:solidFill>
                            <a:srgbClr val="99CC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2000"/>
                        <a:buFont typeface="Wingdings" panose="05000000000000000000" pitchFamily="2" charset="2"/>
                        <a:defRPr sz="2400">
                          <a:solidFill>
                            <a:srgbClr val="FF9999"/>
                          </a:solidFill>
                          <a:latin typeface="Arial" panose="020B0604020202020204" pitchFamily="34" charset="0"/>
                        </a:defRPr>
                      </a:lvl2pPr>
                      <a:lvl3pPr marL="1085850">
                        <a:spcBef>
                          <a:spcPct val="20000"/>
                        </a:spcBef>
                        <a:buClr>
                          <a:srgbClr val="009688"/>
                        </a:buClr>
                        <a:buSzPct val="62000"/>
                        <a:buFont typeface="Wingdings" panose="05000000000000000000" pitchFamily="2" charset="2"/>
                        <a:defRPr sz="2000">
                          <a:solidFill>
                            <a:srgbClr val="00FF00"/>
                          </a:solidFill>
                          <a:latin typeface="Arial" panose="020B0604020202020204" pitchFamily="34" charset="0"/>
                        </a:defRPr>
                      </a:lvl3pPr>
                      <a:lvl4pPr marL="1428750">
                        <a:spcBef>
                          <a:spcPct val="20000"/>
                        </a:spcBef>
                        <a:buClr>
                          <a:srgbClr val="B50069"/>
                        </a:buClr>
                        <a:buSzPct val="62000"/>
                        <a:buFont typeface="Monotype Sorts" pitchFamily="2" charset="2"/>
                        <a:defRPr sz="2000">
                          <a:solidFill>
                            <a:srgbClr val="99CC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896981"/>
                  </a:ext>
                </a:extLst>
              </a:tr>
              <a:tr h="4677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2000"/>
                        <a:buFont typeface="Wingdings" panose="05000000000000000000" pitchFamily="2" charset="2"/>
                        <a:defRPr sz="2400">
                          <a:solidFill>
                            <a:srgbClr val="FF9999"/>
                          </a:solidFill>
                          <a:latin typeface="Arial" panose="020B0604020202020204" pitchFamily="34" charset="0"/>
                        </a:defRPr>
                      </a:lvl2pPr>
                      <a:lvl3pPr marL="1085850">
                        <a:spcBef>
                          <a:spcPct val="20000"/>
                        </a:spcBef>
                        <a:buClr>
                          <a:srgbClr val="009688"/>
                        </a:buClr>
                        <a:buSzPct val="62000"/>
                        <a:buFont typeface="Wingdings" panose="05000000000000000000" pitchFamily="2" charset="2"/>
                        <a:defRPr sz="2000">
                          <a:solidFill>
                            <a:srgbClr val="00FF00"/>
                          </a:solidFill>
                          <a:latin typeface="Arial" panose="020B0604020202020204" pitchFamily="34" charset="0"/>
                        </a:defRPr>
                      </a:lvl3pPr>
                      <a:lvl4pPr marL="1428750">
                        <a:spcBef>
                          <a:spcPct val="20000"/>
                        </a:spcBef>
                        <a:buClr>
                          <a:srgbClr val="B50069"/>
                        </a:buClr>
                        <a:buSzPct val="62000"/>
                        <a:buFont typeface="Monotype Sorts" pitchFamily="2" charset="2"/>
                        <a:defRPr sz="2000">
                          <a:solidFill>
                            <a:srgbClr val="99CC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2000"/>
                        <a:buFont typeface="Wingdings" panose="05000000000000000000" pitchFamily="2" charset="2"/>
                        <a:defRPr sz="2400">
                          <a:solidFill>
                            <a:srgbClr val="FF9999"/>
                          </a:solidFill>
                          <a:latin typeface="Arial" panose="020B0604020202020204" pitchFamily="34" charset="0"/>
                        </a:defRPr>
                      </a:lvl2pPr>
                      <a:lvl3pPr marL="1085850">
                        <a:spcBef>
                          <a:spcPct val="20000"/>
                        </a:spcBef>
                        <a:buClr>
                          <a:srgbClr val="009688"/>
                        </a:buClr>
                        <a:buSzPct val="62000"/>
                        <a:buFont typeface="Wingdings" panose="05000000000000000000" pitchFamily="2" charset="2"/>
                        <a:defRPr sz="2000">
                          <a:solidFill>
                            <a:srgbClr val="00FF00"/>
                          </a:solidFill>
                          <a:latin typeface="Arial" panose="020B0604020202020204" pitchFamily="34" charset="0"/>
                        </a:defRPr>
                      </a:lvl3pPr>
                      <a:lvl4pPr marL="1428750">
                        <a:spcBef>
                          <a:spcPct val="20000"/>
                        </a:spcBef>
                        <a:buClr>
                          <a:srgbClr val="B50069"/>
                        </a:buClr>
                        <a:buSzPct val="62000"/>
                        <a:buFont typeface="Monotype Sorts" pitchFamily="2" charset="2"/>
                        <a:defRPr sz="2000">
                          <a:solidFill>
                            <a:srgbClr val="99CC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40936"/>
                  </a:ext>
                </a:extLst>
              </a:tr>
              <a:tr h="4666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2000"/>
                        <a:buFont typeface="Wingdings" panose="05000000000000000000" pitchFamily="2" charset="2"/>
                        <a:defRPr sz="2400">
                          <a:solidFill>
                            <a:srgbClr val="FF9999"/>
                          </a:solidFill>
                          <a:latin typeface="Arial" panose="020B0604020202020204" pitchFamily="34" charset="0"/>
                        </a:defRPr>
                      </a:lvl2pPr>
                      <a:lvl3pPr marL="1085850">
                        <a:spcBef>
                          <a:spcPct val="20000"/>
                        </a:spcBef>
                        <a:buClr>
                          <a:srgbClr val="009688"/>
                        </a:buClr>
                        <a:buSzPct val="62000"/>
                        <a:buFont typeface="Wingdings" panose="05000000000000000000" pitchFamily="2" charset="2"/>
                        <a:defRPr sz="2000">
                          <a:solidFill>
                            <a:srgbClr val="00FF00"/>
                          </a:solidFill>
                          <a:latin typeface="Arial" panose="020B0604020202020204" pitchFamily="34" charset="0"/>
                        </a:defRPr>
                      </a:lvl3pPr>
                      <a:lvl4pPr marL="1428750">
                        <a:spcBef>
                          <a:spcPct val="20000"/>
                        </a:spcBef>
                        <a:buClr>
                          <a:srgbClr val="B50069"/>
                        </a:buClr>
                        <a:buSzPct val="62000"/>
                        <a:buFont typeface="Monotype Sorts" pitchFamily="2" charset="2"/>
                        <a:defRPr sz="2000">
                          <a:solidFill>
                            <a:srgbClr val="99CC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2000"/>
                        <a:buFont typeface="Wingdings" panose="05000000000000000000" pitchFamily="2" charset="2"/>
                        <a:defRPr sz="2400">
                          <a:solidFill>
                            <a:srgbClr val="FF9999"/>
                          </a:solidFill>
                          <a:latin typeface="Arial" panose="020B0604020202020204" pitchFamily="34" charset="0"/>
                        </a:defRPr>
                      </a:lvl2pPr>
                      <a:lvl3pPr marL="1085850">
                        <a:spcBef>
                          <a:spcPct val="20000"/>
                        </a:spcBef>
                        <a:buClr>
                          <a:srgbClr val="009688"/>
                        </a:buClr>
                        <a:buSzPct val="62000"/>
                        <a:buFont typeface="Wingdings" panose="05000000000000000000" pitchFamily="2" charset="2"/>
                        <a:defRPr sz="2000">
                          <a:solidFill>
                            <a:srgbClr val="00FF00"/>
                          </a:solidFill>
                          <a:latin typeface="Arial" panose="020B0604020202020204" pitchFamily="34" charset="0"/>
                        </a:defRPr>
                      </a:lvl3pPr>
                      <a:lvl4pPr marL="1428750">
                        <a:spcBef>
                          <a:spcPct val="20000"/>
                        </a:spcBef>
                        <a:buClr>
                          <a:srgbClr val="B50069"/>
                        </a:buClr>
                        <a:buSzPct val="62000"/>
                        <a:buFont typeface="Monotype Sorts" pitchFamily="2" charset="2"/>
                        <a:defRPr sz="2000">
                          <a:solidFill>
                            <a:srgbClr val="99CC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95897"/>
                  </a:ext>
                </a:extLst>
              </a:tr>
              <a:tr h="4677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2000"/>
                        <a:buFont typeface="Wingdings" panose="05000000000000000000" pitchFamily="2" charset="2"/>
                        <a:defRPr sz="2400">
                          <a:solidFill>
                            <a:srgbClr val="FF9999"/>
                          </a:solidFill>
                          <a:latin typeface="Arial" panose="020B0604020202020204" pitchFamily="34" charset="0"/>
                        </a:defRPr>
                      </a:lvl2pPr>
                      <a:lvl3pPr marL="1085850">
                        <a:spcBef>
                          <a:spcPct val="20000"/>
                        </a:spcBef>
                        <a:buClr>
                          <a:srgbClr val="009688"/>
                        </a:buClr>
                        <a:buSzPct val="62000"/>
                        <a:buFont typeface="Wingdings" panose="05000000000000000000" pitchFamily="2" charset="2"/>
                        <a:defRPr sz="2000">
                          <a:solidFill>
                            <a:srgbClr val="00FF00"/>
                          </a:solidFill>
                          <a:latin typeface="Arial" panose="020B0604020202020204" pitchFamily="34" charset="0"/>
                        </a:defRPr>
                      </a:lvl3pPr>
                      <a:lvl4pPr marL="1428750">
                        <a:spcBef>
                          <a:spcPct val="20000"/>
                        </a:spcBef>
                        <a:buClr>
                          <a:srgbClr val="B50069"/>
                        </a:buClr>
                        <a:buSzPct val="62000"/>
                        <a:buFont typeface="Monotype Sorts" pitchFamily="2" charset="2"/>
                        <a:defRPr sz="2000">
                          <a:solidFill>
                            <a:srgbClr val="99CC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 or more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2000"/>
                        <a:buFont typeface="Wingdings" panose="05000000000000000000" pitchFamily="2" charset="2"/>
                        <a:defRPr sz="2400">
                          <a:solidFill>
                            <a:srgbClr val="FF9999"/>
                          </a:solidFill>
                          <a:latin typeface="Arial" panose="020B0604020202020204" pitchFamily="34" charset="0"/>
                        </a:defRPr>
                      </a:lvl2pPr>
                      <a:lvl3pPr marL="1085850">
                        <a:spcBef>
                          <a:spcPct val="20000"/>
                        </a:spcBef>
                        <a:buClr>
                          <a:srgbClr val="009688"/>
                        </a:buClr>
                        <a:buSzPct val="62000"/>
                        <a:buFont typeface="Wingdings" panose="05000000000000000000" pitchFamily="2" charset="2"/>
                        <a:defRPr sz="2000">
                          <a:solidFill>
                            <a:srgbClr val="00FF00"/>
                          </a:solidFill>
                          <a:latin typeface="Arial" panose="020B0604020202020204" pitchFamily="34" charset="0"/>
                        </a:defRPr>
                      </a:lvl3pPr>
                      <a:lvl4pPr marL="1428750">
                        <a:spcBef>
                          <a:spcPct val="20000"/>
                        </a:spcBef>
                        <a:buClr>
                          <a:srgbClr val="B50069"/>
                        </a:buClr>
                        <a:buSzPct val="62000"/>
                        <a:buFont typeface="Monotype Sorts" pitchFamily="2" charset="2"/>
                        <a:defRPr sz="2000">
                          <a:solidFill>
                            <a:srgbClr val="99CC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262473"/>
                  </a:ext>
                </a:extLst>
              </a:tr>
            </a:tbl>
          </a:graphicData>
        </a:graphic>
      </p:graphicFrame>
      <p:sp>
        <p:nvSpPr>
          <p:cNvPr id="145440" name="Text Box 1056">
            <a:extLst>
              <a:ext uri="{FF2B5EF4-FFF2-40B4-BE49-F238E27FC236}">
                <a16:creationId xmlns:a16="http://schemas.microsoft.com/office/drawing/2014/main" id="{339A313F-40C0-4EBF-B14E-ADB009C76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494" y="1253411"/>
            <a:ext cx="495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</a:rPr>
              <a:t>Probability Mass Function (PMF)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92E4C-BEB2-47B9-B2F8-9501C7A8109E}"/>
              </a:ext>
            </a:extLst>
          </p:cNvPr>
          <p:cNvSpPr/>
          <p:nvPr/>
        </p:nvSpPr>
        <p:spPr>
          <a:xfrm>
            <a:off x="1683688" y="5842544"/>
            <a:ext cx="6953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Probability that RV has a value &lt;= a given value, x  </a:t>
            </a:r>
          </a:p>
        </p:txBody>
      </p:sp>
      <p:graphicFrame>
        <p:nvGraphicFramePr>
          <p:cNvPr id="13" name="Group 1055">
            <a:extLst>
              <a:ext uri="{FF2B5EF4-FFF2-40B4-BE49-F238E27FC236}">
                <a16:creationId xmlns:a16="http://schemas.microsoft.com/office/drawing/2014/main" id="{8B9AAE5A-1961-4E4A-AA87-ED71EB4F6F86}"/>
              </a:ext>
            </a:extLst>
          </p:cNvPr>
          <p:cNvGraphicFramePr>
            <a:graphicFrameLocks noGrp="1"/>
          </p:cNvGraphicFramePr>
          <p:nvPr/>
        </p:nvGraphicFramePr>
        <p:xfrm>
          <a:off x="4621546" y="2295242"/>
          <a:ext cx="3952982" cy="3159403"/>
        </p:xfrm>
        <a:graphic>
          <a:graphicData uri="http://schemas.openxmlformats.org/drawingml/2006/table">
            <a:tbl>
              <a:tblPr/>
              <a:tblGrid>
                <a:gridCol w="1572467">
                  <a:extLst>
                    <a:ext uri="{9D8B030D-6E8A-4147-A177-3AD203B41FA5}">
                      <a16:colId xmlns:a16="http://schemas.microsoft.com/office/drawing/2014/main" val="3282090121"/>
                    </a:ext>
                  </a:extLst>
                </a:gridCol>
                <a:gridCol w="2380515">
                  <a:extLst>
                    <a:ext uri="{9D8B030D-6E8A-4147-A177-3AD203B41FA5}">
                      <a16:colId xmlns:a16="http://schemas.microsoft.com/office/drawing/2014/main" val="4233572331"/>
                    </a:ext>
                  </a:extLst>
                </a:gridCol>
              </a:tblGrid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2000"/>
                        <a:buFont typeface="Wingdings" panose="05000000000000000000" pitchFamily="2" charset="2"/>
                        <a:defRPr sz="2400">
                          <a:solidFill>
                            <a:srgbClr val="FF9999"/>
                          </a:solidFill>
                          <a:latin typeface="Arial" panose="020B0604020202020204" pitchFamily="34" charset="0"/>
                        </a:defRPr>
                      </a:lvl2pPr>
                      <a:lvl3pPr marL="1085850">
                        <a:spcBef>
                          <a:spcPct val="20000"/>
                        </a:spcBef>
                        <a:buClr>
                          <a:srgbClr val="009688"/>
                        </a:buClr>
                        <a:buSzPct val="62000"/>
                        <a:buFont typeface="Wingdings" panose="05000000000000000000" pitchFamily="2" charset="2"/>
                        <a:defRPr sz="2000">
                          <a:solidFill>
                            <a:srgbClr val="00FF00"/>
                          </a:solidFill>
                          <a:latin typeface="Arial" panose="020B0604020202020204" pitchFamily="34" charset="0"/>
                        </a:defRPr>
                      </a:lvl3pPr>
                      <a:lvl4pPr marL="1428750">
                        <a:spcBef>
                          <a:spcPct val="20000"/>
                        </a:spcBef>
                        <a:buClr>
                          <a:srgbClr val="B50069"/>
                        </a:buClr>
                        <a:buSzPct val="62000"/>
                        <a:buFont typeface="Monotype Sorts" pitchFamily="2" charset="2"/>
                        <a:defRPr sz="2000">
                          <a:solidFill>
                            <a:srgbClr val="99CC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Demand, 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2000"/>
                        <a:buFont typeface="Wingdings" panose="05000000000000000000" pitchFamily="2" charset="2"/>
                        <a:defRPr sz="2400">
                          <a:solidFill>
                            <a:srgbClr val="FF9999"/>
                          </a:solidFill>
                          <a:latin typeface="Arial" panose="020B0604020202020204" pitchFamily="34" charset="0"/>
                        </a:defRPr>
                      </a:lvl2pPr>
                      <a:lvl3pPr marL="1085850">
                        <a:spcBef>
                          <a:spcPct val="20000"/>
                        </a:spcBef>
                        <a:buClr>
                          <a:srgbClr val="009688"/>
                        </a:buClr>
                        <a:buSzPct val="62000"/>
                        <a:buFont typeface="Wingdings" panose="05000000000000000000" pitchFamily="2" charset="2"/>
                        <a:defRPr sz="2000">
                          <a:solidFill>
                            <a:srgbClr val="00FF00"/>
                          </a:solidFill>
                          <a:latin typeface="Arial" panose="020B0604020202020204" pitchFamily="34" charset="0"/>
                        </a:defRPr>
                      </a:lvl3pPr>
                      <a:lvl4pPr marL="1428750">
                        <a:spcBef>
                          <a:spcPct val="20000"/>
                        </a:spcBef>
                        <a:buClr>
                          <a:srgbClr val="B50069"/>
                        </a:buClr>
                        <a:buSzPct val="62000"/>
                        <a:buFont typeface="Monotype Sorts" pitchFamily="2" charset="2"/>
                        <a:defRPr sz="2000">
                          <a:solidFill>
                            <a:srgbClr val="99CC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Cumulative Probability, P(x)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097888"/>
                  </a:ext>
                </a:extLst>
              </a:tr>
              <a:tr h="4666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2000"/>
                        <a:buFont typeface="Wingdings" panose="05000000000000000000" pitchFamily="2" charset="2"/>
                        <a:defRPr sz="2400">
                          <a:solidFill>
                            <a:srgbClr val="FF9999"/>
                          </a:solidFill>
                          <a:latin typeface="Arial" panose="020B0604020202020204" pitchFamily="34" charset="0"/>
                        </a:defRPr>
                      </a:lvl2pPr>
                      <a:lvl3pPr marL="1085850">
                        <a:spcBef>
                          <a:spcPct val="20000"/>
                        </a:spcBef>
                        <a:buClr>
                          <a:srgbClr val="009688"/>
                        </a:buClr>
                        <a:buSzPct val="62000"/>
                        <a:buFont typeface="Wingdings" panose="05000000000000000000" pitchFamily="2" charset="2"/>
                        <a:defRPr sz="2000">
                          <a:solidFill>
                            <a:srgbClr val="00FF00"/>
                          </a:solidFill>
                          <a:latin typeface="Arial" panose="020B0604020202020204" pitchFamily="34" charset="0"/>
                        </a:defRPr>
                      </a:lvl3pPr>
                      <a:lvl4pPr marL="1428750">
                        <a:spcBef>
                          <a:spcPct val="20000"/>
                        </a:spcBef>
                        <a:buClr>
                          <a:srgbClr val="B50069"/>
                        </a:buClr>
                        <a:buSzPct val="62000"/>
                        <a:buFont typeface="Monotype Sorts" pitchFamily="2" charset="2"/>
                        <a:defRPr sz="2000">
                          <a:solidFill>
                            <a:srgbClr val="99CC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2000"/>
                        <a:buFont typeface="Wingdings" panose="05000000000000000000" pitchFamily="2" charset="2"/>
                        <a:defRPr sz="2400">
                          <a:solidFill>
                            <a:srgbClr val="FF9999"/>
                          </a:solidFill>
                          <a:latin typeface="Arial" panose="020B0604020202020204" pitchFamily="34" charset="0"/>
                        </a:defRPr>
                      </a:lvl2pPr>
                      <a:lvl3pPr marL="1085850">
                        <a:spcBef>
                          <a:spcPct val="20000"/>
                        </a:spcBef>
                        <a:buClr>
                          <a:srgbClr val="009688"/>
                        </a:buClr>
                        <a:buSzPct val="62000"/>
                        <a:buFont typeface="Wingdings" panose="05000000000000000000" pitchFamily="2" charset="2"/>
                        <a:defRPr sz="2000">
                          <a:solidFill>
                            <a:srgbClr val="00FF00"/>
                          </a:solidFill>
                          <a:latin typeface="Arial" panose="020B0604020202020204" pitchFamily="34" charset="0"/>
                        </a:defRPr>
                      </a:lvl3pPr>
                      <a:lvl4pPr marL="1428750">
                        <a:spcBef>
                          <a:spcPct val="20000"/>
                        </a:spcBef>
                        <a:buClr>
                          <a:srgbClr val="B50069"/>
                        </a:buClr>
                        <a:buSzPct val="62000"/>
                        <a:buFont typeface="Monotype Sorts" pitchFamily="2" charset="2"/>
                        <a:defRPr sz="2000">
                          <a:solidFill>
                            <a:srgbClr val="99CC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2676"/>
                  </a:ext>
                </a:extLst>
              </a:tr>
              <a:tr h="4677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2000"/>
                        <a:buFont typeface="Wingdings" panose="05000000000000000000" pitchFamily="2" charset="2"/>
                        <a:defRPr sz="2400">
                          <a:solidFill>
                            <a:srgbClr val="FF9999"/>
                          </a:solidFill>
                          <a:latin typeface="Arial" panose="020B0604020202020204" pitchFamily="34" charset="0"/>
                        </a:defRPr>
                      </a:lvl2pPr>
                      <a:lvl3pPr marL="1085850">
                        <a:spcBef>
                          <a:spcPct val="20000"/>
                        </a:spcBef>
                        <a:buClr>
                          <a:srgbClr val="009688"/>
                        </a:buClr>
                        <a:buSzPct val="62000"/>
                        <a:buFont typeface="Wingdings" panose="05000000000000000000" pitchFamily="2" charset="2"/>
                        <a:defRPr sz="2000">
                          <a:solidFill>
                            <a:srgbClr val="00FF00"/>
                          </a:solidFill>
                          <a:latin typeface="Arial" panose="020B0604020202020204" pitchFamily="34" charset="0"/>
                        </a:defRPr>
                      </a:lvl3pPr>
                      <a:lvl4pPr marL="1428750">
                        <a:spcBef>
                          <a:spcPct val="20000"/>
                        </a:spcBef>
                        <a:buClr>
                          <a:srgbClr val="B50069"/>
                        </a:buClr>
                        <a:buSzPct val="62000"/>
                        <a:buFont typeface="Monotype Sorts" pitchFamily="2" charset="2"/>
                        <a:defRPr sz="2000">
                          <a:solidFill>
                            <a:srgbClr val="99CC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2000"/>
                        <a:buFont typeface="Wingdings" panose="05000000000000000000" pitchFamily="2" charset="2"/>
                        <a:defRPr sz="2400">
                          <a:solidFill>
                            <a:srgbClr val="FF9999"/>
                          </a:solidFill>
                          <a:latin typeface="Arial" panose="020B0604020202020204" pitchFamily="34" charset="0"/>
                        </a:defRPr>
                      </a:lvl2pPr>
                      <a:lvl3pPr marL="1085850">
                        <a:spcBef>
                          <a:spcPct val="20000"/>
                        </a:spcBef>
                        <a:buClr>
                          <a:srgbClr val="009688"/>
                        </a:buClr>
                        <a:buSzPct val="62000"/>
                        <a:buFont typeface="Wingdings" panose="05000000000000000000" pitchFamily="2" charset="2"/>
                        <a:defRPr sz="2000">
                          <a:solidFill>
                            <a:srgbClr val="00FF00"/>
                          </a:solidFill>
                          <a:latin typeface="Arial" panose="020B0604020202020204" pitchFamily="34" charset="0"/>
                        </a:defRPr>
                      </a:lvl3pPr>
                      <a:lvl4pPr marL="1428750">
                        <a:spcBef>
                          <a:spcPct val="20000"/>
                        </a:spcBef>
                        <a:buClr>
                          <a:srgbClr val="B50069"/>
                        </a:buClr>
                        <a:buSzPct val="62000"/>
                        <a:buFont typeface="Monotype Sorts" pitchFamily="2" charset="2"/>
                        <a:defRPr sz="2000">
                          <a:solidFill>
                            <a:srgbClr val="99CC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896981"/>
                  </a:ext>
                </a:extLst>
              </a:tr>
              <a:tr h="4677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2000"/>
                        <a:buFont typeface="Wingdings" panose="05000000000000000000" pitchFamily="2" charset="2"/>
                        <a:defRPr sz="2400">
                          <a:solidFill>
                            <a:srgbClr val="FF9999"/>
                          </a:solidFill>
                          <a:latin typeface="Arial" panose="020B0604020202020204" pitchFamily="34" charset="0"/>
                        </a:defRPr>
                      </a:lvl2pPr>
                      <a:lvl3pPr marL="1085850">
                        <a:spcBef>
                          <a:spcPct val="20000"/>
                        </a:spcBef>
                        <a:buClr>
                          <a:srgbClr val="009688"/>
                        </a:buClr>
                        <a:buSzPct val="62000"/>
                        <a:buFont typeface="Wingdings" panose="05000000000000000000" pitchFamily="2" charset="2"/>
                        <a:defRPr sz="2000">
                          <a:solidFill>
                            <a:srgbClr val="00FF00"/>
                          </a:solidFill>
                          <a:latin typeface="Arial" panose="020B0604020202020204" pitchFamily="34" charset="0"/>
                        </a:defRPr>
                      </a:lvl3pPr>
                      <a:lvl4pPr marL="1428750">
                        <a:spcBef>
                          <a:spcPct val="20000"/>
                        </a:spcBef>
                        <a:buClr>
                          <a:srgbClr val="B50069"/>
                        </a:buClr>
                        <a:buSzPct val="62000"/>
                        <a:buFont typeface="Monotype Sorts" pitchFamily="2" charset="2"/>
                        <a:defRPr sz="2000">
                          <a:solidFill>
                            <a:srgbClr val="99CC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2000"/>
                        <a:buFont typeface="Wingdings" panose="05000000000000000000" pitchFamily="2" charset="2"/>
                        <a:defRPr sz="2400">
                          <a:solidFill>
                            <a:srgbClr val="FF9999"/>
                          </a:solidFill>
                          <a:latin typeface="Arial" panose="020B0604020202020204" pitchFamily="34" charset="0"/>
                        </a:defRPr>
                      </a:lvl2pPr>
                      <a:lvl3pPr marL="1085850">
                        <a:spcBef>
                          <a:spcPct val="20000"/>
                        </a:spcBef>
                        <a:buClr>
                          <a:srgbClr val="009688"/>
                        </a:buClr>
                        <a:buSzPct val="62000"/>
                        <a:buFont typeface="Wingdings" panose="05000000000000000000" pitchFamily="2" charset="2"/>
                        <a:defRPr sz="2000">
                          <a:solidFill>
                            <a:srgbClr val="00FF00"/>
                          </a:solidFill>
                          <a:latin typeface="Arial" panose="020B0604020202020204" pitchFamily="34" charset="0"/>
                        </a:defRPr>
                      </a:lvl3pPr>
                      <a:lvl4pPr marL="1428750">
                        <a:spcBef>
                          <a:spcPct val="20000"/>
                        </a:spcBef>
                        <a:buClr>
                          <a:srgbClr val="B50069"/>
                        </a:buClr>
                        <a:buSzPct val="62000"/>
                        <a:buFont typeface="Monotype Sorts" pitchFamily="2" charset="2"/>
                        <a:defRPr sz="2000">
                          <a:solidFill>
                            <a:srgbClr val="99CC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40936"/>
                  </a:ext>
                </a:extLst>
              </a:tr>
              <a:tr h="4666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2000"/>
                        <a:buFont typeface="Wingdings" panose="05000000000000000000" pitchFamily="2" charset="2"/>
                        <a:defRPr sz="2400">
                          <a:solidFill>
                            <a:srgbClr val="FF9999"/>
                          </a:solidFill>
                          <a:latin typeface="Arial" panose="020B0604020202020204" pitchFamily="34" charset="0"/>
                        </a:defRPr>
                      </a:lvl2pPr>
                      <a:lvl3pPr marL="1085850">
                        <a:spcBef>
                          <a:spcPct val="20000"/>
                        </a:spcBef>
                        <a:buClr>
                          <a:srgbClr val="009688"/>
                        </a:buClr>
                        <a:buSzPct val="62000"/>
                        <a:buFont typeface="Wingdings" panose="05000000000000000000" pitchFamily="2" charset="2"/>
                        <a:defRPr sz="2000">
                          <a:solidFill>
                            <a:srgbClr val="00FF00"/>
                          </a:solidFill>
                          <a:latin typeface="Arial" panose="020B0604020202020204" pitchFamily="34" charset="0"/>
                        </a:defRPr>
                      </a:lvl3pPr>
                      <a:lvl4pPr marL="1428750">
                        <a:spcBef>
                          <a:spcPct val="20000"/>
                        </a:spcBef>
                        <a:buClr>
                          <a:srgbClr val="B50069"/>
                        </a:buClr>
                        <a:buSzPct val="62000"/>
                        <a:buFont typeface="Monotype Sorts" pitchFamily="2" charset="2"/>
                        <a:defRPr sz="2000">
                          <a:solidFill>
                            <a:srgbClr val="99CC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2000"/>
                        <a:buFont typeface="Wingdings" panose="05000000000000000000" pitchFamily="2" charset="2"/>
                        <a:defRPr sz="2400">
                          <a:solidFill>
                            <a:srgbClr val="FF9999"/>
                          </a:solidFill>
                          <a:latin typeface="Arial" panose="020B0604020202020204" pitchFamily="34" charset="0"/>
                        </a:defRPr>
                      </a:lvl2pPr>
                      <a:lvl3pPr marL="1085850">
                        <a:spcBef>
                          <a:spcPct val="20000"/>
                        </a:spcBef>
                        <a:buClr>
                          <a:srgbClr val="009688"/>
                        </a:buClr>
                        <a:buSzPct val="62000"/>
                        <a:buFont typeface="Wingdings" panose="05000000000000000000" pitchFamily="2" charset="2"/>
                        <a:defRPr sz="2000">
                          <a:solidFill>
                            <a:srgbClr val="00FF00"/>
                          </a:solidFill>
                          <a:latin typeface="Arial" panose="020B0604020202020204" pitchFamily="34" charset="0"/>
                        </a:defRPr>
                      </a:lvl3pPr>
                      <a:lvl4pPr marL="1428750">
                        <a:spcBef>
                          <a:spcPct val="20000"/>
                        </a:spcBef>
                        <a:buClr>
                          <a:srgbClr val="B50069"/>
                        </a:buClr>
                        <a:buSzPct val="62000"/>
                        <a:buFont typeface="Monotype Sorts" pitchFamily="2" charset="2"/>
                        <a:defRPr sz="2000">
                          <a:solidFill>
                            <a:srgbClr val="99CC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95897"/>
                  </a:ext>
                </a:extLst>
              </a:tr>
              <a:tr h="4677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2000"/>
                        <a:buFont typeface="Wingdings" panose="05000000000000000000" pitchFamily="2" charset="2"/>
                        <a:defRPr sz="2400">
                          <a:solidFill>
                            <a:srgbClr val="FF9999"/>
                          </a:solidFill>
                          <a:latin typeface="Arial" panose="020B0604020202020204" pitchFamily="34" charset="0"/>
                        </a:defRPr>
                      </a:lvl2pPr>
                      <a:lvl3pPr marL="1085850">
                        <a:spcBef>
                          <a:spcPct val="20000"/>
                        </a:spcBef>
                        <a:buClr>
                          <a:srgbClr val="009688"/>
                        </a:buClr>
                        <a:buSzPct val="62000"/>
                        <a:buFont typeface="Wingdings" panose="05000000000000000000" pitchFamily="2" charset="2"/>
                        <a:defRPr sz="2000">
                          <a:solidFill>
                            <a:srgbClr val="00FF00"/>
                          </a:solidFill>
                          <a:latin typeface="Arial" panose="020B0604020202020204" pitchFamily="34" charset="0"/>
                        </a:defRPr>
                      </a:lvl3pPr>
                      <a:lvl4pPr marL="1428750">
                        <a:spcBef>
                          <a:spcPct val="20000"/>
                        </a:spcBef>
                        <a:buClr>
                          <a:srgbClr val="B50069"/>
                        </a:buClr>
                        <a:buSzPct val="62000"/>
                        <a:buFont typeface="Monotype Sorts" pitchFamily="2" charset="2"/>
                        <a:defRPr sz="2000">
                          <a:solidFill>
                            <a:srgbClr val="99CC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 or more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85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2000"/>
                        <a:buFont typeface="Wingdings" panose="05000000000000000000" pitchFamily="2" charset="2"/>
                        <a:defRPr sz="2400">
                          <a:solidFill>
                            <a:srgbClr val="FF9999"/>
                          </a:solidFill>
                          <a:latin typeface="Arial" panose="020B0604020202020204" pitchFamily="34" charset="0"/>
                        </a:defRPr>
                      </a:lvl2pPr>
                      <a:lvl3pPr marL="1085850">
                        <a:spcBef>
                          <a:spcPct val="20000"/>
                        </a:spcBef>
                        <a:buClr>
                          <a:srgbClr val="009688"/>
                        </a:buClr>
                        <a:buSzPct val="62000"/>
                        <a:buFont typeface="Wingdings" panose="05000000000000000000" pitchFamily="2" charset="2"/>
                        <a:defRPr sz="2000">
                          <a:solidFill>
                            <a:srgbClr val="00FF00"/>
                          </a:solidFill>
                          <a:latin typeface="Arial" panose="020B0604020202020204" pitchFamily="34" charset="0"/>
                        </a:defRPr>
                      </a:lvl3pPr>
                      <a:lvl4pPr marL="1428750">
                        <a:spcBef>
                          <a:spcPct val="20000"/>
                        </a:spcBef>
                        <a:buClr>
                          <a:srgbClr val="B50069"/>
                        </a:buClr>
                        <a:buSzPct val="62000"/>
                        <a:buFont typeface="Monotype Sorts" pitchFamily="2" charset="2"/>
                        <a:defRPr sz="2000">
                          <a:solidFill>
                            <a:srgbClr val="99CC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26247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EF8A621-C38E-40BA-AB18-E8443D788AE0}"/>
              </a:ext>
            </a:extLst>
          </p:cNvPr>
          <p:cNvSpPr/>
          <p:nvPr/>
        </p:nvSpPr>
        <p:spPr>
          <a:xfrm>
            <a:off x="4621546" y="1249068"/>
            <a:ext cx="37811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</a:rPr>
              <a:t>Cumulative Distribution Function (CDF)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9790D248-450E-4314-8BA2-09E60BFF16F0}"/>
              </a:ext>
            </a:extLst>
          </p:cNvPr>
          <p:cNvCxnSpPr>
            <a:cxnSpLocks/>
            <a:stCxn id="10" idx="3"/>
            <a:endCxn id="9" idx="3"/>
          </p:cNvCxnSpPr>
          <p:nvPr/>
        </p:nvCxnSpPr>
        <p:spPr>
          <a:xfrm>
            <a:off x="8402652" y="1664567"/>
            <a:ext cx="234872" cy="4408810"/>
          </a:xfrm>
          <a:prstGeom prst="curvedConnector3">
            <a:avLst>
              <a:gd name="adj1" fmla="val 197330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14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21EDA8A1-AFE4-47CE-95B4-EA7BC8B70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Practice Problem</a:t>
            </a:r>
            <a:endParaRPr lang="en-US" altLang="en-US" dirty="0"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54DBE100-F215-4E03-AC8C-382DF2DBF4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>
                <a:ea typeface="Arial Unicode MS" pitchFamily="34" charset="-128"/>
              </a:rPr>
              <a:t>The number of ships to arrive at a harbor on any given day is a random variable represented by x. The probability distribution for </a:t>
            </a:r>
            <a:r>
              <a:rPr lang="en-US" altLang="en-US" i="1" dirty="0">
                <a:ea typeface="Arial Unicode MS" pitchFamily="34" charset="-128"/>
              </a:rPr>
              <a:t>x</a:t>
            </a:r>
            <a:r>
              <a:rPr lang="en-US" altLang="en-US" dirty="0">
                <a:ea typeface="Arial Unicode MS" pitchFamily="34" charset="-128"/>
              </a:rPr>
              <a:t> is:</a:t>
            </a:r>
          </a:p>
          <a:p>
            <a:endParaRPr lang="en-US" altLang="en-US" dirty="0">
              <a:ea typeface="Arial Unicode MS" pitchFamily="34" charset="-128"/>
            </a:endParaRPr>
          </a:p>
          <a:p>
            <a:endParaRPr lang="en-US" altLang="en-US" dirty="0">
              <a:ea typeface="Arial Unicode MS" pitchFamily="34" charset="-128"/>
            </a:endParaRPr>
          </a:p>
        </p:txBody>
      </p:sp>
      <p:grpSp>
        <p:nvGrpSpPr>
          <p:cNvPr id="166916" name="Group 4">
            <a:extLst>
              <a:ext uri="{FF2B5EF4-FFF2-40B4-BE49-F238E27FC236}">
                <a16:creationId xmlns:a16="http://schemas.microsoft.com/office/drawing/2014/main" id="{F1BF58DB-136D-4E3E-A283-C64EBFB1016A}"/>
              </a:ext>
            </a:extLst>
          </p:cNvPr>
          <p:cNvGrpSpPr>
            <a:grpSpLocks/>
          </p:cNvGrpSpPr>
          <p:nvPr/>
        </p:nvGrpSpPr>
        <p:grpSpPr bwMode="auto">
          <a:xfrm>
            <a:off x="1831145" y="2635187"/>
            <a:ext cx="5791200" cy="838200"/>
            <a:chOff x="-3" y="-3"/>
            <a:chExt cx="2230" cy="754"/>
          </a:xfrm>
        </p:grpSpPr>
        <p:grpSp>
          <p:nvGrpSpPr>
            <p:cNvPr id="166917" name="Group 5">
              <a:extLst>
                <a:ext uri="{FF2B5EF4-FFF2-40B4-BE49-F238E27FC236}">
                  <a16:creationId xmlns:a16="http://schemas.microsoft.com/office/drawing/2014/main" id="{2AF534EF-C7B6-41B9-9D14-8F438FF719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224" cy="748"/>
              <a:chOff x="0" y="0"/>
              <a:chExt cx="2224" cy="748"/>
            </a:xfrm>
          </p:grpSpPr>
          <p:grpSp>
            <p:nvGrpSpPr>
              <p:cNvPr id="166918" name="Group 6">
                <a:extLst>
                  <a:ext uri="{FF2B5EF4-FFF2-40B4-BE49-F238E27FC236}">
                    <a16:creationId xmlns:a16="http://schemas.microsoft.com/office/drawing/2014/main" id="{7023F9EE-0662-407F-A0E4-A2D58EC99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399" cy="374"/>
                <a:chOff x="0" y="0"/>
                <a:chExt cx="399" cy="374"/>
              </a:xfrm>
            </p:grpSpPr>
            <p:sp>
              <p:nvSpPr>
                <p:cNvPr id="166919" name="Rectangle 7">
                  <a:extLst>
                    <a:ext uri="{FF2B5EF4-FFF2-40B4-BE49-F238E27FC236}">
                      <a16:creationId xmlns:a16="http://schemas.microsoft.com/office/drawing/2014/main" id="{02845056-6B70-429C-BB98-32DCCAADF8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313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>
                      <a:ea typeface="Arial Unicode MS" pitchFamily="34" charset="-128"/>
                    </a:rPr>
                    <a:t>x</a:t>
                  </a:r>
                </a:p>
                <a:p>
                  <a:pPr algn="ctr"/>
                  <a:endParaRPr lang="en-US" altLang="en-US" sz="2400"/>
                </a:p>
              </p:txBody>
            </p:sp>
            <p:sp>
              <p:nvSpPr>
                <p:cNvPr id="166920" name="Rectangle 8">
                  <a:extLst>
                    <a:ext uri="{FF2B5EF4-FFF2-40B4-BE49-F238E27FC236}">
                      <a16:creationId xmlns:a16="http://schemas.microsoft.com/office/drawing/2014/main" id="{45F7B2E9-82F9-470B-9CB2-F95596CB25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99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166921" name="Group 9">
                <a:extLst>
                  <a:ext uri="{FF2B5EF4-FFF2-40B4-BE49-F238E27FC236}">
                    <a16:creationId xmlns:a16="http://schemas.microsoft.com/office/drawing/2014/main" id="{436B175D-FF02-4E32-B8D0-B349FCD6A5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" y="0"/>
                <a:ext cx="365" cy="374"/>
                <a:chOff x="399" y="0"/>
                <a:chExt cx="365" cy="374"/>
              </a:xfrm>
            </p:grpSpPr>
            <p:sp>
              <p:nvSpPr>
                <p:cNvPr id="166922" name="Rectangle 10">
                  <a:extLst>
                    <a:ext uri="{FF2B5EF4-FFF2-40B4-BE49-F238E27FC236}">
                      <a16:creationId xmlns:a16="http://schemas.microsoft.com/office/drawing/2014/main" id="{84D4D5E6-01D2-42EE-85CC-1E15D72FFD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" y="0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dirty="0">
                      <a:ea typeface="Arial Unicode MS" pitchFamily="34" charset="-128"/>
                    </a:rPr>
                    <a:t>10</a:t>
                  </a:r>
                </a:p>
                <a:p>
                  <a:pPr algn="ctr"/>
                  <a:endParaRPr lang="en-US" altLang="en-US" sz="2400" dirty="0"/>
                </a:p>
              </p:txBody>
            </p:sp>
            <p:sp>
              <p:nvSpPr>
                <p:cNvPr id="166923" name="Rectangle 11">
                  <a:extLst>
                    <a:ext uri="{FF2B5EF4-FFF2-40B4-BE49-F238E27FC236}">
                      <a16:creationId xmlns:a16="http://schemas.microsoft.com/office/drawing/2014/main" id="{EFF2B8CE-996C-4046-A73E-7AE69BA3F8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" y="0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166924" name="Group 12">
                <a:extLst>
                  <a:ext uri="{FF2B5EF4-FFF2-40B4-BE49-F238E27FC236}">
                    <a16:creationId xmlns:a16="http://schemas.microsoft.com/office/drawing/2014/main" id="{A37A5C3A-98F2-4E7C-9230-4094CDA3F4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4" y="0"/>
                <a:ext cx="365" cy="374"/>
                <a:chOff x="764" y="0"/>
                <a:chExt cx="365" cy="374"/>
              </a:xfrm>
            </p:grpSpPr>
            <p:sp>
              <p:nvSpPr>
                <p:cNvPr id="166925" name="Rectangle 13">
                  <a:extLst>
                    <a:ext uri="{FF2B5EF4-FFF2-40B4-BE49-F238E27FC236}">
                      <a16:creationId xmlns:a16="http://schemas.microsoft.com/office/drawing/2014/main" id="{A915E026-9507-48D4-A400-EC64083B0D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" y="0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>
                      <a:ea typeface="Arial Unicode MS" pitchFamily="34" charset="-128"/>
                    </a:rPr>
                    <a:t>11</a:t>
                  </a:r>
                </a:p>
                <a:p>
                  <a:pPr algn="ctr"/>
                  <a:endParaRPr lang="en-US" altLang="en-US" sz="2400"/>
                </a:p>
              </p:txBody>
            </p:sp>
            <p:sp>
              <p:nvSpPr>
                <p:cNvPr id="166926" name="Rectangle 14">
                  <a:extLst>
                    <a:ext uri="{FF2B5EF4-FFF2-40B4-BE49-F238E27FC236}">
                      <a16:creationId xmlns:a16="http://schemas.microsoft.com/office/drawing/2014/main" id="{0E26CCDE-349D-4C12-B517-B32A25AEF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4" y="0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166927" name="Group 15">
                <a:extLst>
                  <a:ext uri="{FF2B5EF4-FFF2-40B4-BE49-F238E27FC236}">
                    <a16:creationId xmlns:a16="http://schemas.microsoft.com/office/drawing/2014/main" id="{E3445D54-BB87-481D-8BF3-56DF2C0A18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9" y="0"/>
                <a:ext cx="365" cy="374"/>
                <a:chOff x="1129" y="0"/>
                <a:chExt cx="365" cy="374"/>
              </a:xfrm>
            </p:grpSpPr>
            <p:sp>
              <p:nvSpPr>
                <p:cNvPr id="166928" name="Rectangle 16">
                  <a:extLst>
                    <a:ext uri="{FF2B5EF4-FFF2-40B4-BE49-F238E27FC236}">
                      <a16:creationId xmlns:a16="http://schemas.microsoft.com/office/drawing/2014/main" id="{1DD9A8E9-1702-4D25-9CA5-1E728CFD15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2" y="0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>
                      <a:ea typeface="Arial Unicode MS" pitchFamily="34" charset="-128"/>
                    </a:rPr>
                    <a:t>12</a:t>
                  </a:r>
                </a:p>
                <a:p>
                  <a:pPr algn="ctr"/>
                  <a:endParaRPr lang="en-US" altLang="en-US" sz="2400"/>
                </a:p>
              </p:txBody>
            </p:sp>
            <p:sp>
              <p:nvSpPr>
                <p:cNvPr id="166929" name="Rectangle 17">
                  <a:extLst>
                    <a:ext uri="{FF2B5EF4-FFF2-40B4-BE49-F238E27FC236}">
                      <a16:creationId xmlns:a16="http://schemas.microsoft.com/office/drawing/2014/main" id="{DF6BBEA5-2712-4EB2-BDEA-65038E0A24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9" y="0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166930" name="Group 18">
                <a:extLst>
                  <a:ext uri="{FF2B5EF4-FFF2-40B4-BE49-F238E27FC236}">
                    <a16:creationId xmlns:a16="http://schemas.microsoft.com/office/drawing/2014/main" id="{0A6C4BB9-E48A-45D3-B29D-1F7C5C1B80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4" y="0"/>
                <a:ext cx="365" cy="374"/>
                <a:chOff x="1494" y="0"/>
                <a:chExt cx="365" cy="374"/>
              </a:xfrm>
            </p:grpSpPr>
            <p:sp>
              <p:nvSpPr>
                <p:cNvPr id="166931" name="Rectangle 19">
                  <a:extLst>
                    <a:ext uri="{FF2B5EF4-FFF2-40B4-BE49-F238E27FC236}">
                      <a16:creationId xmlns:a16="http://schemas.microsoft.com/office/drawing/2014/main" id="{4BA659F8-08F5-4BD4-A62C-757A130843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7" y="0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>
                      <a:ea typeface="Arial Unicode MS" pitchFamily="34" charset="-128"/>
                    </a:rPr>
                    <a:t>13</a:t>
                  </a:r>
                </a:p>
                <a:p>
                  <a:pPr algn="ctr"/>
                  <a:endParaRPr lang="en-US" altLang="en-US" sz="2400"/>
                </a:p>
              </p:txBody>
            </p:sp>
            <p:sp>
              <p:nvSpPr>
                <p:cNvPr id="166932" name="Rectangle 20">
                  <a:extLst>
                    <a:ext uri="{FF2B5EF4-FFF2-40B4-BE49-F238E27FC236}">
                      <a16:creationId xmlns:a16="http://schemas.microsoft.com/office/drawing/2014/main" id="{65E58AF2-4C60-427A-BCF4-3D4B6CAFC4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4" y="0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166933" name="Group 21">
                <a:extLst>
                  <a:ext uri="{FF2B5EF4-FFF2-40B4-BE49-F238E27FC236}">
                    <a16:creationId xmlns:a16="http://schemas.microsoft.com/office/drawing/2014/main" id="{67CA751C-5FCA-46A3-8235-51CD7256AB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9" y="0"/>
                <a:ext cx="365" cy="374"/>
                <a:chOff x="1859" y="0"/>
                <a:chExt cx="365" cy="374"/>
              </a:xfrm>
            </p:grpSpPr>
            <p:sp>
              <p:nvSpPr>
                <p:cNvPr id="166934" name="Rectangle 22">
                  <a:extLst>
                    <a:ext uri="{FF2B5EF4-FFF2-40B4-BE49-F238E27FC236}">
                      <a16:creationId xmlns:a16="http://schemas.microsoft.com/office/drawing/2014/main" id="{F956E886-3C1B-49F3-8082-E7A4D0B390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2" y="0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>
                      <a:ea typeface="Arial Unicode MS" pitchFamily="34" charset="-128"/>
                    </a:rPr>
                    <a:t>14</a:t>
                  </a:r>
                </a:p>
                <a:p>
                  <a:pPr algn="ctr"/>
                  <a:endParaRPr lang="en-US" altLang="en-US" sz="2400"/>
                </a:p>
              </p:txBody>
            </p:sp>
            <p:sp>
              <p:nvSpPr>
                <p:cNvPr id="166935" name="Rectangle 23">
                  <a:extLst>
                    <a:ext uri="{FF2B5EF4-FFF2-40B4-BE49-F238E27FC236}">
                      <a16:creationId xmlns:a16="http://schemas.microsoft.com/office/drawing/2014/main" id="{DA0B92B9-C852-42D0-91A6-7E5A900B48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9" y="0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166936" name="Group 24">
                <a:extLst>
                  <a:ext uri="{FF2B5EF4-FFF2-40B4-BE49-F238E27FC236}">
                    <a16:creationId xmlns:a16="http://schemas.microsoft.com/office/drawing/2014/main" id="{05B49CED-E5D4-4FF5-AE12-9F919A28BE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74"/>
                <a:ext cx="399" cy="374"/>
                <a:chOff x="0" y="374"/>
                <a:chExt cx="399" cy="374"/>
              </a:xfrm>
            </p:grpSpPr>
            <p:sp>
              <p:nvSpPr>
                <p:cNvPr id="166937" name="Rectangle 25">
                  <a:extLst>
                    <a:ext uri="{FF2B5EF4-FFF2-40B4-BE49-F238E27FC236}">
                      <a16:creationId xmlns:a16="http://schemas.microsoft.com/office/drawing/2014/main" id="{FB176367-1972-47BB-B640-BE07B170E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374"/>
                  <a:ext cx="313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>
                      <a:ea typeface="Arial Unicode MS" pitchFamily="34" charset="-128"/>
                    </a:rPr>
                    <a:t>P(x)</a:t>
                  </a:r>
                </a:p>
                <a:p>
                  <a:pPr algn="ctr"/>
                  <a:endParaRPr lang="en-US" altLang="en-US" sz="2400"/>
                </a:p>
              </p:txBody>
            </p:sp>
            <p:sp>
              <p:nvSpPr>
                <p:cNvPr id="166938" name="Rectangle 26">
                  <a:extLst>
                    <a:ext uri="{FF2B5EF4-FFF2-40B4-BE49-F238E27FC236}">
                      <a16:creationId xmlns:a16="http://schemas.microsoft.com/office/drawing/2014/main" id="{A9B06973-F6C4-4700-8033-8A41F8D78F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74"/>
                  <a:ext cx="399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166939" name="Group 27">
                <a:extLst>
                  <a:ext uri="{FF2B5EF4-FFF2-40B4-BE49-F238E27FC236}">
                    <a16:creationId xmlns:a16="http://schemas.microsoft.com/office/drawing/2014/main" id="{A3F7A5B0-296C-4AE6-9ED5-A4CC0ABC65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" y="374"/>
                <a:ext cx="365" cy="374"/>
                <a:chOff x="399" y="374"/>
                <a:chExt cx="365" cy="374"/>
              </a:xfrm>
            </p:grpSpPr>
            <p:sp>
              <p:nvSpPr>
                <p:cNvPr id="166940" name="Rectangle 28">
                  <a:extLst>
                    <a:ext uri="{FF2B5EF4-FFF2-40B4-BE49-F238E27FC236}">
                      <a16:creationId xmlns:a16="http://schemas.microsoft.com/office/drawing/2014/main" id="{4BDB91F3-D001-4B7B-87CA-47D99B4343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" y="374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>
                      <a:ea typeface="Arial Unicode MS" pitchFamily="34" charset="-128"/>
                    </a:rPr>
                    <a:t>.4</a:t>
                  </a:r>
                </a:p>
                <a:p>
                  <a:pPr algn="ctr"/>
                  <a:endParaRPr lang="en-US" altLang="en-US" sz="2400"/>
                </a:p>
              </p:txBody>
            </p:sp>
            <p:sp>
              <p:nvSpPr>
                <p:cNvPr id="166941" name="Rectangle 29">
                  <a:extLst>
                    <a:ext uri="{FF2B5EF4-FFF2-40B4-BE49-F238E27FC236}">
                      <a16:creationId xmlns:a16="http://schemas.microsoft.com/office/drawing/2014/main" id="{9D8DAB3D-8DE1-42B5-BDAF-4EF0B7556A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" y="374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166942" name="Group 30">
                <a:extLst>
                  <a:ext uri="{FF2B5EF4-FFF2-40B4-BE49-F238E27FC236}">
                    <a16:creationId xmlns:a16="http://schemas.microsoft.com/office/drawing/2014/main" id="{A51F0640-7917-4B9C-97A2-B9F351DB1F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4" y="374"/>
                <a:ext cx="365" cy="374"/>
                <a:chOff x="764" y="374"/>
                <a:chExt cx="365" cy="374"/>
              </a:xfrm>
            </p:grpSpPr>
            <p:sp>
              <p:nvSpPr>
                <p:cNvPr id="166943" name="Rectangle 31">
                  <a:extLst>
                    <a:ext uri="{FF2B5EF4-FFF2-40B4-BE49-F238E27FC236}">
                      <a16:creationId xmlns:a16="http://schemas.microsoft.com/office/drawing/2014/main" id="{E4A076DB-DEF3-4DEA-8990-AD71AFEDCD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" y="374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>
                      <a:ea typeface="Arial Unicode MS" pitchFamily="34" charset="-128"/>
                    </a:rPr>
                    <a:t>.2</a:t>
                  </a:r>
                </a:p>
                <a:p>
                  <a:pPr algn="ctr"/>
                  <a:endParaRPr lang="en-US" altLang="en-US" sz="2400"/>
                </a:p>
              </p:txBody>
            </p:sp>
            <p:sp>
              <p:nvSpPr>
                <p:cNvPr id="166944" name="Rectangle 32">
                  <a:extLst>
                    <a:ext uri="{FF2B5EF4-FFF2-40B4-BE49-F238E27FC236}">
                      <a16:creationId xmlns:a16="http://schemas.microsoft.com/office/drawing/2014/main" id="{F2947A0B-FA17-46DF-A0FF-955EE0FA5E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4" y="374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166945" name="Group 33">
                <a:extLst>
                  <a:ext uri="{FF2B5EF4-FFF2-40B4-BE49-F238E27FC236}">
                    <a16:creationId xmlns:a16="http://schemas.microsoft.com/office/drawing/2014/main" id="{5921E34B-8AF1-4ECD-8E65-7B401F3731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9" y="374"/>
                <a:ext cx="365" cy="374"/>
                <a:chOff x="1129" y="374"/>
                <a:chExt cx="365" cy="374"/>
              </a:xfrm>
            </p:grpSpPr>
            <p:sp>
              <p:nvSpPr>
                <p:cNvPr id="166946" name="Rectangle 34">
                  <a:extLst>
                    <a:ext uri="{FF2B5EF4-FFF2-40B4-BE49-F238E27FC236}">
                      <a16:creationId xmlns:a16="http://schemas.microsoft.com/office/drawing/2014/main" id="{B1BB32F8-6A54-4219-8F8F-6D7EF053AF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2" y="374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>
                      <a:ea typeface="Arial Unicode MS" pitchFamily="34" charset="-128"/>
                    </a:rPr>
                    <a:t>.2</a:t>
                  </a:r>
                </a:p>
                <a:p>
                  <a:pPr algn="ctr"/>
                  <a:endParaRPr lang="en-US" altLang="en-US" sz="2400"/>
                </a:p>
              </p:txBody>
            </p:sp>
            <p:sp>
              <p:nvSpPr>
                <p:cNvPr id="166947" name="Rectangle 35">
                  <a:extLst>
                    <a:ext uri="{FF2B5EF4-FFF2-40B4-BE49-F238E27FC236}">
                      <a16:creationId xmlns:a16="http://schemas.microsoft.com/office/drawing/2014/main" id="{65DFB738-D1F2-4CD1-8932-624CC07D23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9" y="374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166948" name="Group 36">
                <a:extLst>
                  <a:ext uri="{FF2B5EF4-FFF2-40B4-BE49-F238E27FC236}">
                    <a16:creationId xmlns:a16="http://schemas.microsoft.com/office/drawing/2014/main" id="{A42EBF4F-A4BF-4E2C-93DE-5E8187BB27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4" y="374"/>
                <a:ext cx="365" cy="374"/>
                <a:chOff x="1494" y="374"/>
                <a:chExt cx="365" cy="374"/>
              </a:xfrm>
            </p:grpSpPr>
            <p:sp>
              <p:nvSpPr>
                <p:cNvPr id="166949" name="Rectangle 37">
                  <a:extLst>
                    <a:ext uri="{FF2B5EF4-FFF2-40B4-BE49-F238E27FC236}">
                      <a16:creationId xmlns:a16="http://schemas.microsoft.com/office/drawing/2014/main" id="{194D9140-B80B-4F73-8725-6490EE086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7" y="374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>
                      <a:ea typeface="Arial Unicode MS" pitchFamily="34" charset="-128"/>
                    </a:rPr>
                    <a:t>.1</a:t>
                  </a:r>
                </a:p>
                <a:p>
                  <a:pPr algn="ctr"/>
                  <a:endParaRPr lang="en-US" altLang="en-US" sz="2400"/>
                </a:p>
              </p:txBody>
            </p:sp>
            <p:sp>
              <p:nvSpPr>
                <p:cNvPr id="166950" name="Rectangle 38">
                  <a:extLst>
                    <a:ext uri="{FF2B5EF4-FFF2-40B4-BE49-F238E27FC236}">
                      <a16:creationId xmlns:a16="http://schemas.microsoft.com/office/drawing/2014/main" id="{D86F4FEB-F62B-4C4E-BF0E-DEA8166A53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4" y="374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166951" name="Group 39">
                <a:extLst>
                  <a:ext uri="{FF2B5EF4-FFF2-40B4-BE49-F238E27FC236}">
                    <a16:creationId xmlns:a16="http://schemas.microsoft.com/office/drawing/2014/main" id="{449DE2E3-AA40-48ED-8E4E-801FBE0EB0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9" y="374"/>
                <a:ext cx="365" cy="374"/>
                <a:chOff x="1859" y="374"/>
                <a:chExt cx="365" cy="374"/>
              </a:xfrm>
            </p:grpSpPr>
            <p:sp>
              <p:nvSpPr>
                <p:cNvPr id="166952" name="Rectangle 40">
                  <a:extLst>
                    <a:ext uri="{FF2B5EF4-FFF2-40B4-BE49-F238E27FC236}">
                      <a16:creationId xmlns:a16="http://schemas.microsoft.com/office/drawing/2014/main" id="{D607D952-313E-43D7-890A-0AABDB1F2D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2" y="374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dirty="0">
                      <a:ea typeface="Arial Unicode MS" pitchFamily="34" charset="-128"/>
                    </a:rPr>
                    <a:t>.1</a:t>
                  </a:r>
                </a:p>
                <a:p>
                  <a:pPr algn="ctr"/>
                  <a:endParaRPr lang="en-US" altLang="en-US" sz="2400" dirty="0"/>
                </a:p>
              </p:txBody>
            </p:sp>
            <p:sp>
              <p:nvSpPr>
                <p:cNvPr id="166953" name="Rectangle 41">
                  <a:extLst>
                    <a:ext uri="{FF2B5EF4-FFF2-40B4-BE49-F238E27FC236}">
                      <a16:creationId xmlns:a16="http://schemas.microsoft.com/office/drawing/2014/main" id="{B8B2D991-AB46-48CF-8683-8CC4C6F6DF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9" y="374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/>
                  <a:endParaRPr lang="en-US" sz="2400"/>
                </a:p>
              </p:txBody>
            </p:sp>
          </p:grpSp>
        </p:grpSp>
        <p:sp>
          <p:nvSpPr>
            <p:cNvPr id="166954" name="Rectangle 42">
              <a:extLst>
                <a:ext uri="{FF2B5EF4-FFF2-40B4-BE49-F238E27FC236}">
                  <a16:creationId xmlns:a16="http://schemas.microsoft.com/office/drawing/2014/main" id="{60E972A5-7AF8-44BA-AE0E-51659FA96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-3"/>
              <a:ext cx="2230" cy="75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algn="ctr"/>
              <a:endParaRPr lang="en-US" sz="2400"/>
            </a:p>
          </p:txBody>
        </p:sp>
      </p:grpSp>
      <p:sp>
        <p:nvSpPr>
          <p:cNvPr id="166955" name="Rectangle 43">
            <a:extLst>
              <a:ext uri="{FF2B5EF4-FFF2-40B4-BE49-F238E27FC236}">
                <a16:creationId xmlns:a16="http://schemas.microsoft.com/office/drawing/2014/main" id="{28C7124D-0680-416A-8A49-7B7216102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67" y="3771106"/>
            <a:ext cx="7467600" cy="192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2400" dirty="0">
                <a:ea typeface="Arial Unicode MS" pitchFamily="34" charset="-128"/>
              </a:rPr>
              <a:t>Find the probability that on a given day: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2400" dirty="0">
                <a:ea typeface="Arial Unicode MS" pitchFamily="34" charset="-128"/>
              </a:rPr>
              <a:t>a.</a:t>
            </a:r>
            <a:r>
              <a:rPr lang="en-US" altLang="en-US" sz="2400" dirty="0">
                <a:cs typeface="Times New Roman" panose="02020603050405020304" pitchFamily="18" charset="0"/>
              </a:rPr>
              <a:t>    </a:t>
            </a:r>
            <a:r>
              <a:rPr lang="en-US" altLang="en-US" sz="2400" dirty="0">
                <a:ea typeface="Arial Unicode MS" pitchFamily="34" charset="-128"/>
              </a:rPr>
              <a:t>Exactly 14 ships arrive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2400" dirty="0">
                <a:ea typeface="Arial Unicode MS" pitchFamily="34" charset="-128"/>
              </a:rPr>
              <a:t>b.</a:t>
            </a:r>
            <a:r>
              <a:rPr lang="en-US" altLang="en-US" sz="2400" dirty="0">
                <a:cs typeface="Times New Roman" panose="02020603050405020304" pitchFamily="18" charset="0"/>
              </a:rPr>
              <a:t>    </a:t>
            </a:r>
            <a:r>
              <a:rPr lang="en-US" altLang="en-US" sz="2400" dirty="0">
                <a:ea typeface="Arial Unicode MS" pitchFamily="34" charset="-128"/>
              </a:rPr>
              <a:t>At least 12 ships arrive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2400" dirty="0">
                <a:ea typeface="Arial Unicode MS" pitchFamily="34" charset="-128"/>
              </a:rPr>
              <a:t>c.</a:t>
            </a:r>
            <a:r>
              <a:rPr lang="en-US" altLang="en-US" sz="2400" dirty="0">
                <a:cs typeface="Times New Roman" panose="02020603050405020304" pitchFamily="18" charset="0"/>
              </a:rPr>
              <a:t>    </a:t>
            </a:r>
            <a:r>
              <a:rPr lang="en-US" altLang="en-US" sz="2400" dirty="0">
                <a:ea typeface="Arial Unicode MS" pitchFamily="34" charset="-128"/>
              </a:rPr>
              <a:t>At most 11 ships arrive</a:t>
            </a:r>
            <a:r>
              <a:rPr lang="en-US" altLang="en-US" sz="2400" u="sng" dirty="0">
                <a:ea typeface="Arial Unicode MS" pitchFamily="34" charset="-128"/>
              </a:rPr>
              <a:t> </a:t>
            </a:r>
          </a:p>
        </p:txBody>
      </p:sp>
      <p:sp>
        <p:nvSpPr>
          <p:cNvPr id="166956" name="Text Box 44">
            <a:extLst>
              <a:ext uri="{FF2B5EF4-FFF2-40B4-BE49-F238E27FC236}">
                <a16:creationId xmlns:a16="http://schemas.microsoft.com/office/drawing/2014/main" id="{EA00460D-EB8E-4B06-BEF5-FC10291E4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325" y="4183332"/>
            <a:ext cx="25908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ea typeface="Arial Unicode MS" pitchFamily="34" charset="-128"/>
              </a:rPr>
              <a:t> 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p(x=14) = .1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6957" name="Text Box 45">
            <a:extLst>
              <a:ext uri="{FF2B5EF4-FFF2-40B4-BE49-F238E27FC236}">
                <a16:creationId xmlns:a16="http://schemas.microsoft.com/office/drawing/2014/main" id="{67D7D665-4059-4978-BEA0-9E7DCC8F7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098" y="4750302"/>
            <a:ext cx="37338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>
                <a:solidFill>
                  <a:srgbClr val="FF0000"/>
                </a:solidFill>
                <a:ea typeface="Arial Unicode MS" pitchFamily="34" charset="-128"/>
              </a:defRPr>
            </a:lvl1pPr>
          </a:lstStyle>
          <a:p>
            <a:r>
              <a:rPr lang="en-US" altLang="en-US" dirty="0"/>
              <a:t>p(x</a:t>
            </a:r>
            <a:r>
              <a:rPr lang="en-US" altLang="en-US" dirty="0">
                <a:sym typeface="Symbol" panose="05050102010706020507" pitchFamily="18" charset="2"/>
              </a:rPr>
              <a:t></a:t>
            </a:r>
            <a:r>
              <a:rPr lang="en-US" altLang="en-US" dirty="0"/>
              <a:t>12) = (.2 + .1 +.1) = .4 </a:t>
            </a:r>
          </a:p>
        </p:txBody>
      </p:sp>
      <p:sp>
        <p:nvSpPr>
          <p:cNvPr id="166958" name="Text Box 46">
            <a:extLst>
              <a:ext uri="{FF2B5EF4-FFF2-40B4-BE49-F238E27FC236}">
                <a16:creationId xmlns:a16="http://schemas.microsoft.com/office/drawing/2014/main" id="{4E853530-3B88-48AE-AB40-FFC1DAD3F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562" y="5387140"/>
            <a:ext cx="30480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>
                <a:solidFill>
                  <a:srgbClr val="FF0000"/>
                </a:solidFill>
                <a:ea typeface="Arial Unicode MS" pitchFamily="34" charset="-128"/>
              </a:defRPr>
            </a:lvl1pPr>
          </a:lstStyle>
          <a:p>
            <a:r>
              <a:rPr lang="en-US" altLang="en-US" dirty="0"/>
              <a:t>p(x≤11) = (.4 +.2) = .6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F9CE14-A15D-44CB-8F17-A264211C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56" grpId="0"/>
      <p:bldP spid="166957" grpId="0"/>
      <p:bldP spid="1669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0F07B-0616-4DA5-9452-7AF073B29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space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745EA-AA1C-4B68-9E78-F3432B8FE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</a:rPr>
              <a:t>Simple Event: </a:t>
            </a:r>
            <a:r>
              <a:rPr lang="en-US" altLang="en-US" sz="2400" dirty="0"/>
              <a:t>Outcome from a Sample Space with 1 Characteristic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n-US" altLang="en-US" sz="2200" dirty="0"/>
              <a:t>A </a:t>
            </a:r>
            <a:r>
              <a:rPr lang="en-US" altLang="en-US" sz="2200" i="1" dirty="0">
                <a:solidFill>
                  <a:srgbClr val="FF0000"/>
                </a:solidFill>
              </a:rPr>
              <a:t>Red Card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/>
              <a:t>from a deck of cards.</a:t>
            </a:r>
            <a:endParaRPr lang="en-US" altLang="en-US" sz="22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</a:rPr>
              <a:t>Joint Event: </a:t>
            </a:r>
            <a:r>
              <a:rPr lang="en-US" altLang="en-US" sz="2400" dirty="0"/>
              <a:t>Involves 2 Outcomes Simultaneously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dirty="0"/>
              <a:t>	</a:t>
            </a:r>
            <a:r>
              <a:rPr lang="en-US" altLang="en-US" sz="2200" dirty="0"/>
              <a:t>An </a:t>
            </a:r>
            <a:r>
              <a:rPr lang="en-US" altLang="en-US" sz="2200" b="1" i="1" dirty="0"/>
              <a:t>Ace</a:t>
            </a:r>
            <a:r>
              <a:rPr lang="en-US" altLang="en-US" sz="2200" dirty="0"/>
              <a:t> which is also a </a:t>
            </a:r>
            <a:r>
              <a:rPr lang="en-US" altLang="en-US" sz="2200" i="1" dirty="0">
                <a:solidFill>
                  <a:srgbClr val="FF0000"/>
                </a:solidFill>
              </a:rPr>
              <a:t>Red Card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/>
              <a:t>from a deck of cards.</a:t>
            </a:r>
            <a:r>
              <a:rPr lang="en-US" altLang="en-US" sz="2400" dirty="0"/>
              <a:t>	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4AADA-5946-4395-A5B1-9666EEBB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E3517B-BA0A-4360-8EAA-4D6D9B464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80" y="3829903"/>
            <a:ext cx="4416732" cy="1647757"/>
          </a:xfrm>
          <a:prstGeom prst="rect">
            <a:avLst/>
          </a:prstGeom>
        </p:spPr>
      </p:pic>
      <p:pic>
        <p:nvPicPr>
          <p:cNvPr id="7" name="Picture 7" descr="Image result for tree diagram visualizing events">
            <a:extLst>
              <a:ext uri="{FF2B5EF4-FFF2-40B4-BE49-F238E27FC236}">
                <a16:creationId xmlns:a16="http://schemas.microsoft.com/office/drawing/2014/main" id="{37E46036-6718-4D99-A3A7-3CBEB603F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23" b="69922" l="34473" r="99805">
                        <a14:foregroundMark x1="37978" y1="59808" x2="56039" y2="60955"/>
                        <a14:foregroundMark x1="35254" y1="59635" x2="36105" y2="59689"/>
                        <a14:foregroundMark x1="59680" y1="60586" x2="63867" y2="59505"/>
                        <a14:foregroundMark x1="63867" y1="59505" x2="64160" y2="59505"/>
                        <a14:foregroundMark x1="64160" y1="59505" x2="64160" y2="59505"/>
                        <a14:foregroundMark x1="64160" y1="59505" x2="77930" y2="59766"/>
                        <a14:foregroundMark x1="77930" y1="59766" x2="78906" y2="68490"/>
                        <a14:foregroundMark x1="35840" y1="28255" x2="36230" y2="51953"/>
                        <a14:foregroundMark x1="36230" y1="51953" x2="39941" y2="58203"/>
                        <a14:foregroundMark x1="39941" y1="58203" x2="62829" y2="60266"/>
                        <a14:foregroundMark x1="69629" y1="60636" x2="74512" y2="60547"/>
                        <a14:foregroundMark x1="74512" y1="60547" x2="79199" y2="66146"/>
                        <a14:foregroundMark x1="79199" y1="66146" x2="84473" y2="66406"/>
                        <a14:foregroundMark x1="45358" y1="61057" x2="62109" y2="59115"/>
                        <a14:foregroundMark x1="62109" y1="59115" x2="64754" y2="60071"/>
                        <a14:foregroundMark x1="77901" y1="66957" x2="78320" y2="67318"/>
                        <a14:foregroundMark x1="78320" y1="67318" x2="78418" y2="69922"/>
                        <a14:foregroundMark x1="70549" y1="60911" x2="65332" y2="57031"/>
                        <a14:foregroundMark x1="79688" y1="67708" x2="78178" y2="66585"/>
                        <a14:foregroundMark x1="65332" y1="57031" x2="41017" y2="60322"/>
                        <a14:foregroundMark x1="38097" y1="59828" x2="34570" y2="57813"/>
                        <a14:foregroundMark x1="34570" y1="57813" x2="36133" y2="44661"/>
                        <a14:foregroundMark x1="84277" y1="67708" x2="89648" y2="68359"/>
                        <a14:foregroundMark x1="89648" y1="68359" x2="96191" y2="67578"/>
                        <a14:foregroundMark x1="96191" y1="67578" x2="99805" y2="65495"/>
                        <a14:foregroundMark x1="36914" y1="27734" x2="50195" y2="26432"/>
                        <a14:foregroundMark x1="50195" y1="26432" x2="69629" y2="29688"/>
                        <a14:foregroundMark x1="69629" y1="29688" x2="81934" y2="26823"/>
                        <a14:foregroundMark x1="81934" y1="26823" x2="88281" y2="28646"/>
                        <a14:foregroundMark x1="88281" y1="28646" x2="91406" y2="28125"/>
                        <a14:foregroundMark x1="36035" y1="38411" x2="36816" y2="30729"/>
                        <a14:foregroundMark x1="36816" y1="30729" x2="41895" y2="27344"/>
                        <a14:foregroundMark x1="41895" y1="27344" x2="49512" y2="28385"/>
                        <a14:foregroundMark x1="49512" y1="28385" x2="65723" y2="27344"/>
                        <a14:foregroundMark x1="65723" y1="27344" x2="92090" y2="27734"/>
                        <a14:foregroundMark x1="92090" y1="27734" x2="96973" y2="30469"/>
                        <a14:foregroundMark x1="96973" y1="30469" x2="96582" y2="57292"/>
                        <a14:backgroundMark x1="35254" y1="61328" x2="48340" y2="63542"/>
                        <a14:backgroundMark x1="48340" y1="63542" x2="66309" y2="61719"/>
                        <a14:backgroundMark x1="66309" y1="61719" x2="71973" y2="63411"/>
                        <a14:backgroundMark x1="71973" y1="63411" x2="77246" y2="6783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85" t="27336" b="31948"/>
          <a:stretch/>
        </p:blipFill>
        <p:spPr bwMode="auto">
          <a:xfrm>
            <a:off x="4841312" y="3966431"/>
            <a:ext cx="4133134" cy="19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88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3547C85-EE29-4A36-BE84-D6AFCFE6D1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4065" y="3405079"/>
                <a:ext cx="8534919" cy="264972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ct val="50000"/>
                  </a:spcBef>
                  <a:buNone/>
                </a:pPr>
                <a:r>
                  <a:rPr lang="en-US" altLang="en-US" sz="2400" b="1" i="1" dirty="0">
                    <a:solidFill>
                      <a:schemeClr val="accent2">
                        <a:lumMod val="75000"/>
                      </a:schemeClr>
                    </a:solidFill>
                  </a:rPr>
                  <a:t>The Probability of an Event E:</a:t>
                </a:r>
                <a:endParaRPr lang="en-US" altLang="en-US" sz="2400" b="1" dirty="0">
                  <a:solidFill>
                    <a:schemeClr val="tx1"/>
                  </a:solidFill>
                </a:endParaRPr>
              </a:p>
              <a:p>
                <a:pPr marL="0" indent="0" algn="ctr">
                  <a:lnSpc>
                    <a:spcPct val="80000"/>
                  </a:lnSpc>
                  <a:spcBef>
                    <a:spcPct val="50000"/>
                  </a:spcBef>
                  <a:buNone/>
                </a:pPr>
                <a:r>
                  <a:rPr lang="en-US" altLang="en-US" sz="2200" dirty="0"/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Event</m:t>
                        </m:r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Outcomes</m:t>
                        </m:r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Possible</m:t>
                        </m:r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Outcomes</m:t>
                        </m:r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Sample</m:t>
                        </m:r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Space</m:t>
                        </m:r>
                        <m:r>
                          <m:rPr>
                            <m:nor/>
                          </m:rPr>
                          <a:rPr lang="en-US" altLang="en-US" sz="22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endParaRPr lang="en-US" altLang="en-US" sz="2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altLang="en-US" sz="2200" dirty="0"/>
                  <a:t>Each of the Outcomes in the Sample Space equally likely to occur.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3547C85-EE29-4A36-BE84-D6AFCFE6D1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065" y="3405079"/>
                <a:ext cx="8534919" cy="2649722"/>
              </a:xfrm>
              <a:blipFill>
                <a:blip r:embed="rId3"/>
                <a:stretch>
                  <a:fillRect l="-1143" t="-4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2" name="Rectangle 2">
            <a:extLst>
              <a:ext uri="{FF2B5EF4-FFF2-40B4-BE49-F238E27FC236}">
                <a16:creationId xmlns:a16="http://schemas.microsoft.com/office/drawing/2014/main" id="{898605D8-92C5-4BB8-8B63-3B10760B3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8248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0D11B9-9609-40D1-A353-ACD4FC8F5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Computing Probability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DB5A96-1C77-44C3-924C-97874832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8</a:t>
            </a:fld>
            <a:endParaRPr lang="en-US"/>
          </a:p>
        </p:txBody>
      </p:sp>
      <p:pic>
        <p:nvPicPr>
          <p:cNvPr id="11" name="Picture 7" descr="Image result for tree diagram visualizing events">
            <a:extLst>
              <a:ext uri="{FF2B5EF4-FFF2-40B4-BE49-F238E27FC236}">
                <a16:creationId xmlns:a16="http://schemas.microsoft.com/office/drawing/2014/main" id="{3F67218B-61BA-4151-9117-CF3618FF3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23" b="69922" l="34473" r="99805">
                        <a14:foregroundMark x1="37978" y1="59808" x2="56039" y2="60955"/>
                        <a14:foregroundMark x1="35254" y1="59635" x2="36105" y2="59689"/>
                        <a14:foregroundMark x1="59680" y1="60586" x2="63867" y2="59505"/>
                        <a14:foregroundMark x1="63867" y1="59505" x2="64160" y2="59505"/>
                        <a14:foregroundMark x1="64160" y1="59505" x2="64160" y2="59505"/>
                        <a14:foregroundMark x1="64160" y1="59505" x2="77930" y2="59766"/>
                        <a14:foregroundMark x1="77930" y1="59766" x2="78906" y2="68490"/>
                        <a14:foregroundMark x1="35840" y1="28255" x2="36230" y2="51953"/>
                        <a14:foregroundMark x1="36230" y1="51953" x2="39941" y2="58203"/>
                        <a14:foregroundMark x1="39941" y1="58203" x2="62829" y2="60266"/>
                        <a14:foregroundMark x1="69629" y1="60636" x2="74512" y2="60547"/>
                        <a14:foregroundMark x1="74512" y1="60547" x2="79199" y2="66146"/>
                        <a14:foregroundMark x1="79199" y1="66146" x2="84473" y2="66406"/>
                        <a14:foregroundMark x1="45358" y1="61057" x2="62109" y2="59115"/>
                        <a14:foregroundMark x1="62109" y1="59115" x2="64754" y2="60071"/>
                        <a14:foregroundMark x1="77901" y1="66957" x2="78320" y2="67318"/>
                        <a14:foregroundMark x1="78320" y1="67318" x2="78418" y2="69922"/>
                        <a14:foregroundMark x1="70549" y1="60911" x2="65332" y2="57031"/>
                        <a14:foregroundMark x1="79688" y1="67708" x2="78178" y2="66585"/>
                        <a14:foregroundMark x1="65332" y1="57031" x2="41017" y2="60322"/>
                        <a14:foregroundMark x1="38097" y1="59828" x2="34570" y2="57813"/>
                        <a14:foregroundMark x1="34570" y1="57813" x2="36133" y2="44661"/>
                        <a14:foregroundMark x1="84277" y1="67708" x2="89648" y2="68359"/>
                        <a14:foregroundMark x1="89648" y1="68359" x2="96191" y2="67578"/>
                        <a14:foregroundMark x1="96191" y1="67578" x2="99805" y2="65495"/>
                        <a14:foregroundMark x1="36914" y1="27734" x2="50195" y2="26432"/>
                        <a14:foregroundMark x1="50195" y1="26432" x2="69629" y2="29688"/>
                        <a14:foregroundMark x1="69629" y1="29688" x2="81934" y2="26823"/>
                        <a14:foregroundMark x1="81934" y1="26823" x2="88281" y2="28646"/>
                        <a14:foregroundMark x1="88281" y1="28646" x2="91406" y2="28125"/>
                        <a14:foregroundMark x1="36035" y1="38411" x2="36816" y2="30729"/>
                        <a14:foregroundMark x1="36816" y1="30729" x2="41895" y2="27344"/>
                        <a14:foregroundMark x1="41895" y1="27344" x2="49512" y2="28385"/>
                        <a14:foregroundMark x1="49512" y1="28385" x2="65723" y2="27344"/>
                        <a14:foregroundMark x1="65723" y1="27344" x2="92090" y2="27734"/>
                        <a14:foregroundMark x1="92090" y1="27734" x2="96973" y2="30469"/>
                        <a14:foregroundMark x1="96973" y1="30469" x2="96582" y2="57292"/>
                        <a14:backgroundMark x1="35254" y1="61328" x2="48340" y2="63542"/>
                        <a14:backgroundMark x1="48340" y1="63542" x2="66309" y2="61719"/>
                        <a14:backgroundMark x1="66309" y1="61719" x2="71973" y2="63411"/>
                        <a14:backgroundMark x1="71973" y1="63411" x2="77246" y2="6783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85" t="27336" b="31948"/>
          <a:stretch/>
        </p:blipFill>
        <p:spPr bwMode="auto">
          <a:xfrm>
            <a:off x="438866" y="1223477"/>
            <a:ext cx="4133134" cy="19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D883F20D-3523-4B44-84A1-8F77F2770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029" y="5352225"/>
                <a:ext cx="4323907" cy="366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𝑅𝑒𝑑</m:t>
                          </m:r>
                          <m:r>
                            <a:rPr lang="en-US" altLang="en-US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𝐶𝑎𝑟𝑑</m:t>
                          </m:r>
                        </m:e>
                      </m:d>
                      <m:r>
                        <a:rPr lang="en-US" alt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D883F20D-3523-4B44-84A1-8F77F2770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6029" y="5352225"/>
                <a:ext cx="4323907" cy="366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AD572B-98C4-4BA9-AEDD-E2C511A1EACA}"/>
                  </a:ext>
                </a:extLst>
              </p:cNvPr>
              <p:cNvSpPr/>
              <p:nvPr/>
            </p:nvSpPr>
            <p:spPr>
              <a:xfrm>
                <a:off x="3883356" y="5269416"/>
                <a:ext cx="3096104" cy="570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𝑅𝑒𝑑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𝐴𝑐𝑒𝑠</m:t>
                        </m:r>
                      </m:num>
                      <m:den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52 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𝑐𝑎𝑟𝑑𝑠</m:t>
                        </m:r>
                      </m:den>
                    </m:f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AD572B-98C4-4BA9-AEDD-E2C511A1E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56" y="5269416"/>
                <a:ext cx="3096104" cy="570413"/>
              </a:xfrm>
              <a:prstGeom prst="rect">
                <a:avLst/>
              </a:prstGeom>
              <a:blipFill>
                <a:blip r:embed="rId7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08885-853F-49AA-80AF-55BBE115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Computing Joint Probability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33BE7-6C42-4DA8-B6D5-EDAB15DA1C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altLang="en-US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altLang="en-US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altLang="en-US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altLang="en-US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altLang="en-US" sz="2400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b="1" i="1" dirty="0">
                    <a:solidFill>
                      <a:schemeClr val="accent2">
                        <a:lumMod val="75000"/>
                      </a:schemeClr>
                    </a:solidFill>
                  </a:rPr>
                  <a:t>The Probability of a Joint Event,  A and B: </a:t>
                </a:r>
              </a:p>
              <a:p>
                <a:pPr marL="0" indent="0">
                  <a:buNone/>
                </a:pPr>
                <a:r>
                  <a:rPr lang="en-US" altLang="en-US" sz="2000" dirty="0"/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0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00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alt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0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alt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2000" dirty="0"/>
                          <m:t>Number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of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Event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Outcomes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from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both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A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and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B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2000" dirty="0"/>
                          <m:t>Total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  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Number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of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Possible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Outcomes</m:t>
                        </m:r>
                        <m:r>
                          <m:rPr>
                            <m:nor/>
                          </m:rPr>
                          <a:rPr lang="en-US" altLang="en-US" sz="20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altLang="en-US" sz="2000" dirty="0" smtClean="0"/>
                          <m:t>in</m:t>
                        </m:r>
                        <m:r>
                          <m:rPr>
                            <m:nor/>
                          </m:rPr>
                          <a:rPr lang="en-US" altLang="en-US" sz="20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altLang="en-US" sz="2000" dirty="0" smtClean="0"/>
                          <m:t>Sample</m:t>
                        </m:r>
                        <m:r>
                          <m:rPr>
                            <m:nor/>
                          </m:rPr>
                          <a:rPr lang="en-US" altLang="en-US" sz="20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altLang="en-US" sz="2000" dirty="0" smtClean="0"/>
                          <m:t>Space</m:t>
                        </m:r>
                        <m:r>
                          <m:rPr>
                            <m:nor/>
                          </m:rPr>
                          <a:rPr lang="en-US" altLang="en-US" sz="2000" dirty="0" smtClean="0"/>
                          <m:t> 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33BE7-6C42-4DA8-B6D5-EDAB15DA1C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29ADD-05E2-4F82-B733-02215EE9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7" descr="Image result for tree diagram visualizing events">
            <a:extLst>
              <a:ext uri="{FF2B5EF4-FFF2-40B4-BE49-F238E27FC236}">
                <a16:creationId xmlns:a16="http://schemas.microsoft.com/office/drawing/2014/main" id="{ADF6CECA-F093-495F-BF04-C571B595E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23" b="69922" l="34473" r="99805">
                        <a14:foregroundMark x1="37978" y1="59808" x2="56039" y2="60955"/>
                        <a14:foregroundMark x1="35254" y1="59635" x2="36105" y2="59689"/>
                        <a14:foregroundMark x1="59680" y1="60586" x2="63867" y2="59505"/>
                        <a14:foregroundMark x1="63867" y1="59505" x2="64160" y2="59505"/>
                        <a14:foregroundMark x1="64160" y1="59505" x2="64160" y2="59505"/>
                        <a14:foregroundMark x1="64160" y1="59505" x2="77930" y2="59766"/>
                        <a14:foregroundMark x1="77930" y1="59766" x2="78906" y2="68490"/>
                        <a14:foregroundMark x1="35840" y1="28255" x2="36230" y2="51953"/>
                        <a14:foregroundMark x1="36230" y1="51953" x2="39941" y2="58203"/>
                        <a14:foregroundMark x1="39941" y1="58203" x2="62829" y2="60266"/>
                        <a14:foregroundMark x1="69629" y1="60636" x2="74512" y2="60547"/>
                        <a14:foregroundMark x1="74512" y1="60547" x2="79199" y2="66146"/>
                        <a14:foregroundMark x1="79199" y1="66146" x2="84473" y2="66406"/>
                        <a14:foregroundMark x1="45358" y1="61057" x2="62109" y2="59115"/>
                        <a14:foregroundMark x1="62109" y1="59115" x2="64754" y2="60071"/>
                        <a14:foregroundMark x1="77901" y1="66957" x2="78320" y2="67318"/>
                        <a14:foregroundMark x1="78320" y1="67318" x2="78418" y2="69922"/>
                        <a14:foregroundMark x1="70549" y1="60911" x2="65332" y2="57031"/>
                        <a14:foregroundMark x1="79688" y1="67708" x2="78178" y2="66585"/>
                        <a14:foregroundMark x1="65332" y1="57031" x2="41017" y2="60322"/>
                        <a14:foregroundMark x1="38097" y1="59828" x2="34570" y2="57813"/>
                        <a14:foregroundMark x1="34570" y1="57813" x2="36133" y2="44661"/>
                        <a14:foregroundMark x1="84277" y1="67708" x2="89648" y2="68359"/>
                        <a14:foregroundMark x1="89648" y1="68359" x2="96191" y2="67578"/>
                        <a14:foregroundMark x1="96191" y1="67578" x2="99805" y2="65495"/>
                        <a14:foregroundMark x1="36914" y1="27734" x2="50195" y2="26432"/>
                        <a14:foregroundMark x1="50195" y1="26432" x2="69629" y2="29688"/>
                        <a14:foregroundMark x1="69629" y1="29688" x2="81934" y2="26823"/>
                        <a14:foregroundMark x1="81934" y1="26823" x2="88281" y2="28646"/>
                        <a14:foregroundMark x1="88281" y1="28646" x2="91406" y2="28125"/>
                        <a14:foregroundMark x1="36035" y1="38411" x2="36816" y2="30729"/>
                        <a14:foregroundMark x1="36816" y1="30729" x2="41895" y2="27344"/>
                        <a14:foregroundMark x1="41895" y1="27344" x2="49512" y2="28385"/>
                        <a14:foregroundMark x1="49512" y1="28385" x2="65723" y2="27344"/>
                        <a14:foregroundMark x1="65723" y1="27344" x2="92090" y2="27734"/>
                        <a14:foregroundMark x1="92090" y1="27734" x2="96973" y2="30469"/>
                        <a14:foregroundMark x1="96973" y1="30469" x2="96582" y2="57292"/>
                        <a14:backgroundMark x1="35254" y1="61328" x2="48340" y2="63542"/>
                        <a14:backgroundMark x1="48340" y1="63542" x2="66309" y2="61719"/>
                        <a14:backgroundMark x1="66309" y1="61719" x2="71973" y2="63411"/>
                        <a14:backgroundMark x1="71973" y1="63411" x2="77246" y2="6783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85" t="27336" b="31948"/>
          <a:stretch/>
        </p:blipFill>
        <p:spPr bwMode="auto">
          <a:xfrm>
            <a:off x="438866" y="1223477"/>
            <a:ext cx="4133134" cy="19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253976B7-8CC6-416B-8159-5FA65FA89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915" y="5347357"/>
                <a:ext cx="4323907" cy="366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𝑅𝑒𝑑</m:t>
                          </m:r>
                          <m:r>
                            <a:rPr lang="en-US" altLang="en-US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𝐶𝑎𝑟𝑑</m:t>
                          </m:r>
                          <m:r>
                            <a:rPr lang="en-US" altLang="en-US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altLang="en-US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𝐴𝑐𝑒</m:t>
                          </m:r>
                        </m:e>
                      </m:d>
                      <m:r>
                        <a:rPr lang="en-US" alt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253976B7-8CC6-416B-8159-5FA65FA89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915" y="5347357"/>
                <a:ext cx="4323907" cy="366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2E431B-A5BB-4829-91FA-8511199BD4AE}"/>
                  </a:ext>
                </a:extLst>
              </p:cNvPr>
              <p:cNvSpPr/>
              <p:nvPr/>
            </p:nvSpPr>
            <p:spPr>
              <a:xfrm>
                <a:off x="3679617" y="5281600"/>
                <a:ext cx="3096104" cy="570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𝑅𝑒𝑑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𝐴𝑐𝑒𝑠</m:t>
                        </m:r>
                      </m:num>
                      <m:den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52 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𝑐𝑎𝑟𝑑𝑠</m:t>
                        </m:r>
                      </m:den>
                    </m:f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26</m:t>
                        </m:r>
                      </m:den>
                    </m:f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2E431B-A5BB-4829-91FA-8511199BD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617" y="5281600"/>
                <a:ext cx="3096104" cy="570413"/>
              </a:xfrm>
              <a:prstGeom prst="rect">
                <a:avLst/>
              </a:prstGeom>
              <a:blipFill>
                <a:blip r:embed="rId6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Image result for Joint Probability Using Contingency Table">
            <a:extLst>
              <a:ext uri="{FF2B5EF4-FFF2-40B4-BE49-F238E27FC236}">
                <a16:creationId xmlns:a16="http://schemas.microsoft.com/office/drawing/2014/main" id="{50E837E1-4D3C-4905-8186-35A827619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t="29949" b="10154"/>
          <a:stretch/>
        </p:blipFill>
        <p:spPr bwMode="auto">
          <a:xfrm>
            <a:off x="4462822" y="995187"/>
            <a:ext cx="4625798" cy="22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7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A033829-8471-4F2E-96AF-13C09E1D4B57}" vid="{E8B8B860-78D1-4091-8DEA-79D0B7A1959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new-haven</Template>
  <TotalTime>18237</TotalTime>
  <Words>2450</Words>
  <Application>Microsoft Office PowerPoint</Application>
  <PresentationFormat>On-screen Show (4:3)</PresentationFormat>
  <Paragraphs>387</Paragraphs>
  <Slides>36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Arial Unicode MS</vt:lpstr>
      <vt:lpstr>Calibri</vt:lpstr>
      <vt:lpstr>Cambria Math</vt:lpstr>
      <vt:lpstr>Garamond</vt:lpstr>
      <vt:lpstr>Symbol</vt:lpstr>
      <vt:lpstr>Tahoma</vt:lpstr>
      <vt:lpstr>Times New Roman</vt:lpstr>
      <vt:lpstr>Wingdings</vt:lpstr>
      <vt:lpstr>Theme1</vt:lpstr>
      <vt:lpstr>Equation</vt:lpstr>
      <vt:lpstr>Equation.3</vt:lpstr>
      <vt:lpstr>PowerPoint Presentation</vt:lpstr>
      <vt:lpstr>Probability</vt:lpstr>
      <vt:lpstr>Random Variable </vt:lpstr>
      <vt:lpstr>Probability functions</vt:lpstr>
      <vt:lpstr>Weekly Demand of a Product</vt:lpstr>
      <vt:lpstr>Practice Problem</vt:lpstr>
      <vt:lpstr>Sample space and Events</vt:lpstr>
      <vt:lpstr>Computing Probability</vt:lpstr>
      <vt:lpstr>Computing Joint Probability</vt:lpstr>
      <vt:lpstr>Computing Marginal Probability</vt:lpstr>
      <vt:lpstr>Computing Compound Probability</vt:lpstr>
      <vt:lpstr>Computing Conditional Probability</vt:lpstr>
      <vt:lpstr>Bayes’ Theorim</vt:lpstr>
      <vt:lpstr>Bayes’ Theorem Example</vt:lpstr>
      <vt:lpstr>Discrete Probability Distribution</vt:lpstr>
      <vt:lpstr>Summary Measures</vt:lpstr>
      <vt:lpstr>Summary Measures</vt:lpstr>
      <vt:lpstr>Survey question 1</vt:lpstr>
      <vt:lpstr>Survey question 2</vt:lpstr>
      <vt:lpstr>St. Petersburg Paradox</vt:lpstr>
      <vt:lpstr>Binomial Distribution</vt:lpstr>
      <vt:lpstr>Poisson Distribution</vt:lpstr>
      <vt:lpstr>Continuous Probability Distributions </vt:lpstr>
      <vt:lpstr>Cumulative Distribution Function </vt:lpstr>
      <vt:lpstr>P(a ≤ X ≤ b)</vt:lpstr>
      <vt:lpstr>Uniform Distribution</vt:lpstr>
      <vt:lpstr>Normal Distribution</vt:lpstr>
      <vt:lpstr>Standard Normal Distribution</vt:lpstr>
      <vt:lpstr>Example</vt:lpstr>
      <vt:lpstr>P(X&lt;900)</vt:lpstr>
      <vt:lpstr>P(X&gt;700)</vt:lpstr>
      <vt:lpstr>P(700&lt;X&lt;900)</vt:lpstr>
      <vt:lpstr>P(X&gt;x) = 0.10</vt:lpstr>
      <vt:lpstr>Triangular Distribution</vt:lpstr>
      <vt:lpstr>Exponential Distribution</vt:lpstr>
      <vt:lpstr>Continuous Distributions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 Vitor</dc:creator>
  <cp:lastModifiedBy>Soltanolkottabi, Marzieh</cp:lastModifiedBy>
  <cp:revision>557</cp:revision>
  <cp:lastPrinted>2017-04-03T21:28:59Z</cp:lastPrinted>
  <dcterms:created xsi:type="dcterms:W3CDTF">2016-11-11T17:27:24Z</dcterms:created>
  <dcterms:modified xsi:type="dcterms:W3CDTF">2021-08-21T04:26:13Z</dcterms:modified>
</cp:coreProperties>
</file>